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25"/>
  </p:notesMasterIdLst>
  <p:sldIdLst>
    <p:sldId id="380" r:id="rId3"/>
    <p:sldId id="346" r:id="rId4"/>
    <p:sldId id="379" r:id="rId5"/>
    <p:sldId id="348" r:id="rId6"/>
    <p:sldId id="325" r:id="rId7"/>
    <p:sldId id="327" r:id="rId8"/>
    <p:sldId id="365" r:id="rId9"/>
    <p:sldId id="367" r:id="rId10"/>
    <p:sldId id="366" r:id="rId11"/>
    <p:sldId id="369" r:id="rId12"/>
    <p:sldId id="368" r:id="rId13"/>
    <p:sldId id="370" r:id="rId14"/>
    <p:sldId id="374" r:id="rId15"/>
    <p:sldId id="373" r:id="rId16"/>
    <p:sldId id="376" r:id="rId17"/>
    <p:sldId id="372" r:id="rId18"/>
    <p:sldId id="377" r:id="rId19"/>
    <p:sldId id="378" r:id="rId20"/>
    <p:sldId id="355" r:id="rId21"/>
    <p:sldId id="362" r:id="rId22"/>
    <p:sldId id="363" r:id="rId23"/>
    <p:sldId id="341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0066"/>
    <a:srgbClr val="FFCC00"/>
    <a:srgbClr val="006600"/>
    <a:srgbClr val="003366"/>
    <a:srgbClr val="003399"/>
    <a:srgbClr val="641E25"/>
    <a:srgbClr val="171D5B"/>
    <a:srgbClr val="000099"/>
    <a:srgbClr val="3A3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2" autoAdjust="0"/>
    <p:restoredTop sz="92185" autoAdjust="0"/>
  </p:normalViewPr>
  <p:slideViewPr>
    <p:cSldViewPr>
      <p:cViewPr varScale="1">
        <p:scale>
          <a:sx n="114" d="100"/>
          <a:sy n="114" d="100"/>
        </p:scale>
        <p:origin x="1824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pPr>
              <a:defRPr/>
            </a:pPr>
            <a:fld id="{CF9BAF99-FBF4-42C3-A3D6-ED720000F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97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 baseline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70338" y="8831264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853" tIns="0" rIns="20853" bIns="0" anchor="b"/>
          <a:lstStyle/>
          <a:p>
            <a:pPr algn="r" defTabSz="1060295"/>
            <a:r>
              <a:rPr lang="en-US" sz="1100" i="1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" y="8831264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 baseline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 baseline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7476" tIns="54540" rIns="107476" bIns="54540"/>
          <a:lstStyle/>
          <a:p>
            <a:endParaRPr lang="en-US" smtClean="0"/>
          </a:p>
        </p:txBody>
      </p:sp>
      <p:sp>
        <p:nvSpPr>
          <p:cNvPr id="286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86442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10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11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12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13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14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15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16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17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18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900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19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2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42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20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900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21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247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64" tIns="46582" rIns="93164" bIns="46582"/>
          <a:lstStyle/>
          <a:p>
            <a:pPr eaLnBrk="0" hangingPunct="0"/>
            <a:fld id="{D4EC8744-E3F6-4DB0-A260-9E5234C50150}" type="slidenum">
              <a:rPr lang="en-US"/>
              <a:pPr eaLnBrk="0" hangingPunct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3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058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4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44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5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4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6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70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7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8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9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33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10B0-0518-441C-BF6F-B7AC21AEB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22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1341-C07C-46AD-B3FB-B44887BB7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6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3AA2-9579-45D6-B69E-C253C985D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01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7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2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71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535113"/>
            <a:ext cx="3975100" cy="4456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535113"/>
            <a:ext cx="3975100" cy="4456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1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3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5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0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82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171D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7E88-1DFC-4B65-9C6C-3E2549989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68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631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1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1717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62700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4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41350" y="1535113"/>
            <a:ext cx="8102600" cy="44561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0883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37BA-35E1-4323-89B1-814F24825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D403-5724-4FCC-A18F-5BD1A5380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39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CEB5-B7DB-4AC8-838E-9790DAE78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60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BBEE-429C-464F-89EB-4D5D61E51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9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7268-C3AD-4D2D-92E0-D4562AD7A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D5AE-CCC0-430E-AAEC-44CE01BF1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2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6077-692B-46EA-99BD-FD65C385A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27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BC8EFB14-8637-4B9D-9948-8847BFBF1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535113"/>
            <a:ext cx="81026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5088" y="220663"/>
            <a:ext cx="90773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aseline="0">
              <a:solidFill>
                <a:srgbClr val="000066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318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SzPct val="64000"/>
        <a:buFont typeface="Monotype Sorts" pitchFamily="2" charset="2"/>
        <a:buChar char="l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CF4EA"/>
        </a:buClr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hspi.org/get-involved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.jpe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4" name="Rectangle 2052"/>
          <p:cNvSpPr>
            <a:spLocks noGrp="1" noChangeArrowheads="1"/>
          </p:cNvSpPr>
          <p:nvPr>
            <p:ph type="ctrTitle"/>
          </p:nvPr>
        </p:nvSpPr>
        <p:spPr>
          <a:xfrm>
            <a:off x="0" y="993775"/>
            <a:ext cx="9144000" cy="1597025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Progress and Priorities for the National Health Security Preparedness Index</a:t>
            </a:r>
            <a:endParaRPr lang="en-US" spc="18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2050"/>
          <p:cNvSpPr>
            <a:spLocks noChangeArrowheads="1"/>
          </p:cNvSpPr>
          <p:nvPr/>
        </p:nvSpPr>
        <p:spPr bwMode="auto">
          <a:xfrm>
            <a:off x="26988" y="4750224"/>
            <a:ext cx="85836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50000"/>
              </a:spcBef>
            </a:pPr>
            <a:endParaRPr lang="en-US" baseline="0">
              <a:solidFill>
                <a:srgbClr val="000066"/>
              </a:solidFill>
              <a:ea typeface="+mn-ea"/>
              <a:cs typeface="+mn-cs"/>
            </a:endParaRPr>
          </a:p>
        </p:txBody>
      </p:sp>
      <p:pic>
        <p:nvPicPr>
          <p:cNvPr id="11" name="Picture 9" descr="UK-CPHSSR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138" y="5341273"/>
            <a:ext cx="1901387" cy="13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55"/>
          <p:cNvSpPr txBox="1">
            <a:spLocks noChangeArrowheads="1"/>
          </p:cNvSpPr>
          <p:nvPr/>
        </p:nvSpPr>
        <p:spPr bwMode="auto">
          <a:xfrm>
            <a:off x="26988" y="3145810"/>
            <a:ext cx="9117012" cy="2246769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Glen Mays, PhD, MPH</a:t>
            </a:r>
            <a:br>
              <a:rPr lang="en-US" sz="200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200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Professor of Health Services &amp; Systems Research</a:t>
            </a:r>
            <a:br>
              <a:rPr lang="en-US" sz="200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200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University of Kentucky</a:t>
            </a:r>
            <a:br>
              <a:rPr lang="en-US" sz="200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200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2000" baseline="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glen.mays@uky.edu</a:t>
            </a:r>
            <a:r>
              <a:rPr lang="en-US" sz="2000" baseline="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aseline="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en-US" sz="2000" baseline="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@GlenMays</a:t>
            </a:r>
            <a:r>
              <a:rPr lang="en-US" sz="2000" baseline="0" dirty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baseline="0" dirty="0">
                <a:solidFill>
                  <a:srgbClr val="C00000"/>
                </a:solidFill>
                <a:latin typeface="Arial"/>
                <a:ea typeface="+mn-ea"/>
                <a:cs typeface="+mn-cs"/>
              </a:rPr>
            </a:br>
            <a:r>
              <a:rPr lang="en-US" sz="2000" baseline="0" dirty="0" smtClea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www.nhspi.org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2651804" cy="84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94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Improvements occurred across the U.S., </a:t>
            </a:r>
            <a:b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</a:b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but 12 states trailed or lost ground</a:t>
            </a:r>
            <a:endParaRPr lang="en-US" altLang="en-US" sz="2800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8550"/>
            <a:ext cx="7924799" cy="55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52600" y="1096645"/>
            <a:ext cx="579882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984806"/>
                </a:solidFill>
                <a:effectLst/>
                <a:latin typeface="Calibri"/>
                <a:ea typeface="Calibri"/>
                <a:cs typeface="Times New Roman"/>
              </a:rPr>
              <a:t>Below national average</a:t>
            </a:r>
            <a:r>
              <a:rPr lang="en-US" sz="2000" b="1" dirty="0">
                <a:solidFill>
                  <a:srgbClr val="1F497D"/>
                </a:solidFill>
                <a:effectLst/>
                <a:latin typeface="Calibri"/>
                <a:ea typeface="Calibri"/>
                <a:cs typeface="Times New Roman"/>
              </a:rPr>
              <a:t>	Within national average</a:t>
            </a:r>
            <a:r>
              <a:rPr lang="en-US" sz="2000" b="1" dirty="0">
                <a:solidFill>
                  <a:srgbClr val="984806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b="1" dirty="0">
                <a:solidFill>
                  <a:srgbClr val="4F6228"/>
                </a:solidFill>
                <a:effectLst/>
                <a:latin typeface="Calibri"/>
                <a:ea typeface="Calibri"/>
                <a:cs typeface="Times New Roman"/>
              </a:rPr>
              <a:t>Above national average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8400"/>
            <a:ext cx="191839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295400" y="3901440"/>
            <a:ext cx="2895599" cy="181356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Changes vary widely across states and domains</a:t>
            </a:r>
            <a:endParaRPr lang="en-US" altLang="en-US" sz="2400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8441"/>
            <a:ext cx="1981200" cy="6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52824" y="6203949"/>
            <a:ext cx="3076576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effectLst/>
                <a:latin typeface="Calibri"/>
                <a:ea typeface="Calibri"/>
                <a:cs typeface="Times New Roman"/>
              </a:rPr>
              <a:t>Index Values in 2013 and 2016</a:t>
            </a: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0600"/>
            <a:ext cx="8763000" cy="5257799"/>
          </a:xfrm>
          <a:prstGeom prst="rect">
            <a:avLst/>
          </a:prstGeom>
          <a:noFill/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43200" y="762000"/>
            <a:ext cx="4495800" cy="381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43634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Lowest State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|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US Average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|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Highest State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8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2" y="495300"/>
            <a:ext cx="914399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Health security tracks closely with social</a:t>
            </a:r>
            <a:r>
              <a:rPr lang="en-US" altLang="en-US" sz="2800" baseline="0" dirty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&amp;</a:t>
            </a:r>
            <a:b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</a:b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economic determinants of health</a:t>
            </a:r>
            <a:endParaRPr lang="en-US" altLang="en-US" sz="2800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52655"/>
            <a:ext cx="1905000" cy="6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180"/>
            <a:ext cx="4571999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419601" cy="304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334000" y="15781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993300"/>
                </a:solidFill>
              </a:rPr>
              <a:t>Percent of population below federal poverty threshold</a:t>
            </a:r>
            <a:endParaRPr lang="en-US" sz="2000" b="1" baseline="0" dirty="0">
              <a:solidFill>
                <a:srgbClr val="993300"/>
              </a:solidFill>
            </a:endParaRPr>
          </a:p>
        </p:txBody>
      </p:sp>
      <p:sp>
        <p:nvSpPr>
          <p:cNvPr id="13" name="Notched Right Arrow 12"/>
          <p:cNvSpPr/>
          <p:nvPr/>
        </p:nvSpPr>
        <p:spPr bwMode="auto">
          <a:xfrm rot="10800000">
            <a:off x="4724400" y="1716113"/>
            <a:ext cx="609600" cy="438150"/>
          </a:xfrm>
          <a:prstGeom prst="notched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993300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7785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baseline="0" dirty="0" smtClean="0">
                <a:solidFill>
                  <a:srgbClr val="993300"/>
                </a:solidFill>
              </a:rPr>
              <a:t>Percent of population without health insurance coverage</a:t>
            </a:r>
            <a:endParaRPr lang="en-US" sz="2000" b="1" baseline="0" dirty="0">
              <a:solidFill>
                <a:srgbClr val="993300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 bwMode="auto">
          <a:xfrm>
            <a:off x="4038600" y="4933950"/>
            <a:ext cx="609600" cy="438150"/>
          </a:xfrm>
          <a:prstGeom prst="notched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993300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7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495300"/>
            <a:ext cx="76469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Rural-Urban differences in health security</a:t>
            </a:r>
            <a:endParaRPr lang="en-US" altLang="en-US" sz="2800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52655"/>
            <a:ext cx="1905000" cy="6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5" y="1660218"/>
            <a:ext cx="8462878" cy="466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990600"/>
            <a:ext cx="74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rgbClr val="993300"/>
                </a:solidFill>
              </a:rPr>
              <a:t>Percent of population residing in a state </a:t>
            </a:r>
            <a:br>
              <a:rPr lang="en-US" sz="2000" b="1" baseline="0" dirty="0" smtClean="0">
                <a:solidFill>
                  <a:srgbClr val="993300"/>
                </a:solidFill>
              </a:rPr>
            </a:br>
            <a:r>
              <a:rPr lang="en-US" sz="2000" b="1" baseline="0" dirty="0" smtClean="0">
                <a:solidFill>
                  <a:srgbClr val="993300"/>
                </a:solidFill>
              </a:rPr>
              <a:t>with below-average health security</a:t>
            </a:r>
            <a:endParaRPr lang="en-US" sz="2000" b="1" baseline="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514600"/>
            <a:ext cx="204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Risk: 23%*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9450" y="6560483"/>
            <a:ext cx="31242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*statistically significant difference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7589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6200" y="495300"/>
            <a:ext cx="9067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Underlying drivers: occupational</a:t>
            </a:r>
            <a:endParaRPr lang="en-US" altLang="en-US" sz="2800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52655"/>
            <a:ext cx="1905000" cy="6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629399" cy="42671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990600"/>
            <a:ext cx="74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rgbClr val="993300"/>
                </a:solidFill>
              </a:rPr>
              <a:t>Percent of workers with paid sick leave and telecommuting opportunities</a:t>
            </a:r>
            <a:endParaRPr lang="en-US" sz="2000" b="1" baseline="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9450" y="6395891"/>
            <a:ext cx="31242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*statistically significant change</a:t>
            </a:r>
            <a:endParaRPr lang="en-US" sz="20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1905000"/>
            <a:ext cx="4572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*</a:t>
            </a:r>
            <a:endParaRPr lang="en-US" sz="20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1905000"/>
            <a:ext cx="4572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*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7589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6200" y="495300"/>
            <a:ext cx="9067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Underlying drivers: organizational</a:t>
            </a:r>
            <a:endParaRPr lang="en-US" altLang="en-US" sz="2800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52655"/>
            <a:ext cx="1905000" cy="6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990600"/>
            <a:ext cx="746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rgbClr val="993300"/>
                </a:solidFill>
              </a:rPr>
              <a:t>Participation in Healthcare Preparedness Coalitions</a:t>
            </a:r>
            <a:endParaRPr lang="en-US" sz="2000" b="1" baseline="0" dirty="0">
              <a:solidFill>
                <a:srgbClr val="99330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400800" cy="426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52655"/>
            <a:ext cx="1905000" cy="6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858000" cy="4343400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" y="495300"/>
            <a:ext cx="9067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Underlying drivers: community and systems</a:t>
            </a:r>
            <a:endParaRPr lang="en-US" altLang="en-US" sz="2800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990600"/>
            <a:ext cx="74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rgbClr val="993300"/>
                </a:solidFill>
              </a:rPr>
              <a:t>Communities with Strong Multi-Sector Networks </a:t>
            </a:r>
            <a:br>
              <a:rPr lang="en-US" sz="2000" b="1" baseline="0" dirty="0" smtClean="0">
                <a:solidFill>
                  <a:srgbClr val="993300"/>
                </a:solidFill>
              </a:rPr>
            </a:br>
            <a:r>
              <a:rPr lang="en-US" sz="2000" b="1" baseline="0" dirty="0" smtClean="0">
                <a:solidFill>
                  <a:srgbClr val="993300"/>
                </a:solidFill>
              </a:rPr>
              <a:t>(Comprehensive Public Health Systems)</a:t>
            </a:r>
            <a:endParaRPr lang="en-US" sz="2000" b="1" baseline="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9450" y="6484283"/>
            <a:ext cx="31242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*statistically significant difference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3072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304800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Next Challenge: Supporting Meaningful Use</a:t>
            </a:r>
            <a:b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</a:br>
            <a:r>
              <a:rPr lang="en-US" altLang="en-US" sz="24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If you build it, will they come? </a:t>
            </a:r>
            <a:r>
              <a:rPr lang="en-US" altLang="en-US" sz="2800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 </a:t>
            </a:r>
            <a:endParaRPr lang="en-US" altLang="en-US" sz="2800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524000"/>
            <a:ext cx="7848600" cy="2362200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Substantial progress in media coverage &amp; use</a:t>
            </a: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Productive dialog with federal/policy stakeholders: CDC, ASPR, ASPE, GAO, OMB, NCSL</a:t>
            </a: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>
                <a:solidFill>
                  <a:srgbClr val="C00000"/>
                </a:solidFill>
              </a:rPr>
              <a:t>BUT…Limited engagement with state preparedness officials </a:t>
            </a:r>
            <a:endParaRPr lang="en-US" altLang="en-US" sz="2400" dirty="0" smtClean="0">
              <a:solidFill>
                <a:srgbClr val="C00000"/>
              </a:solidFill>
            </a:endParaRPr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4227"/>
            <a:ext cx="2057400" cy="6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gpma222\AppData\Local\Microsoft\Windows\Temporary Internet Files\Content.Word\storm-over-blackhawk,-south-dakota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r="31172"/>
          <a:stretch/>
        </p:blipFill>
        <p:spPr bwMode="auto">
          <a:xfrm>
            <a:off x="5768242" y="3505200"/>
            <a:ext cx="2665573" cy="3025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4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304800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Current Engagement Mechanisms</a:t>
            </a:r>
            <a:endParaRPr lang="en-US" altLang="en-US" sz="44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0"/>
            <a:ext cx="8534400" cy="1981200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Call for new measures</a:t>
            </a: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Monthly workgroup meetings: methods, communications</a:t>
            </a:r>
            <a:endParaRPr lang="en-US" altLang="en-US" sz="2400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Public comment period on suggested enhancements (Oct)</a:t>
            </a: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Delphi survey on measure importance (Nov-Dec)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Pre-release state preview period (March)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Quarterly webinars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Preparedness Innovator Challenge</a:t>
            </a:r>
            <a:r>
              <a:rPr lang="en-US" altLang="en-US" sz="2400" dirty="0" smtClean="0"/>
              <a:t> (March-June)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Data download, listserv, blogs, twitter </a:t>
            </a: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 smtClean="0">
              <a:solidFill>
                <a:srgbClr val="C00000"/>
              </a:solidFill>
            </a:endParaRPr>
          </a:p>
          <a:p>
            <a:pPr algn="l" eaLnBrk="1" hangingPunct="1">
              <a:tabLst>
                <a:tab pos="457200" algn="l"/>
              </a:tabLst>
              <a:defRPr/>
            </a:pPr>
            <a:r>
              <a:rPr lang="en-US" altLang="en-US" sz="2400" dirty="0" smtClean="0">
                <a:solidFill>
                  <a:srgbClr val="C00000"/>
                </a:solidFill>
              </a:rPr>
              <a:t>	</a:t>
            </a:r>
            <a:r>
              <a:rPr lang="en-US" altLang="en-US" sz="2400" dirty="0" smtClean="0">
                <a:solidFill>
                  <a:srgbClr val="C00000"/>
                </a:solidFill>
              </a:rPr>
              <a:t/>
            </a:r>
            <a:br>
              <a:rPr lang="en-US" altLang="en-US" sz="24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>				www.nhspi.org</a:t>
            </a:r>
            <a:endParaRPr lang="en-US" altLang="en-US" sz="2400" dirty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4227"/>
            <a:ext cx="2057400" cy="6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4287" y="5181600"/>
            <a:ext cx="679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/>
              <a:t>To receive updates from the Health Security Index, email listserv@lsv.uky.edu with “Subscribe </a:t>
            </a:r>
            <a:r>
              <a:rPr lang="en-US" sz="1600" baseline="0" dirty="0" err="1" smtClean="0"/>
              <a:t>NHSPIndex</a:t>
            </a:r>
            <a:r>
              <a:rPr lang="en-US" sz="1600" baseline="0" dirty="0" smtClean="0"/>
              <a:t>” in the body</a:t>
            </a: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3954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304800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Caveats and cautions</a:t>
            </a:r>
            <a:endParaRPr lang="en-US" altLang="en-US" sz="44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745412" cy="1981200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Imperfect measures &amp; latent constructs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Unmeasured capabilities</a:t>
            </a: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Timing and accuracy of underlying data sources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8441"/>
            <a:ext cx="1981200" cy="6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0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228600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Why a Health Security Index?</a:t>
            </a:r>
            <a:endParaRPr lang="en-US" altLang="en-US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382000" cy="2362200"/>
          </a:xfrm>
        </p:spPr>
        <p:txBody>
          <a:bodyPr/>
          <a:lstStyle/>
          <a:p>
            <a:pPr algn="l" eaLnBrk="1" hangingPunct="1">
              <a:tabLst>
                <a:tab pos="457200" algn="l"/>
              </a:tabLst>
              <a:defRPr/>
            </a:pPr>
            <a:r>
              <a:rPr lang="en-US" altLang="en-US" sz="2400" b="1" dirty="0" smtClean="0"/>
              <a:t>Track national progress in health security as </a:t>
            </a:r>
            <a:r>
              <a:rPr lang="en-US" altLang="en-US" sz="2400" b="1" dirty="0" smtClean="0"/>
              <a:t>a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shared responsibility across sectors</a:t>
            </a:r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1000" b="1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Raise public awareness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Identify </a:t>
            </a:r>
            <a:r>
              <a:rPr lang="en-US" altLang="en-US" sz="2400" dirty="0" smtClean="0"/>
              <a:t>strengths and vulnerabilities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Detect gains and losses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Encourage coordination &amp; collaboration 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Facilitate planning &amp; policy development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Support benchmarking </a:t>
            </a:r>
            <a:br>
              <a:rPr lang="en-US" altLang="en-US" sz="2400" dirty="0" smtClean="0"/>
            </a:br>
            <a:r>
              <a:rPr lang="en-US" altLang="en-US" sz="2400" dirty="0" smtClean="0"/>
              <a:t>&amp; quality improvement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Stimulate research </a:t>
            </a:r>
            <a:br>
              <a:rPr lang="en-US" altLang="en-US" sz="2400" dirty="0" smtClean="0"/>
            </a:br>
            <a:r>
              <a:rPr lang="en-US" altLang="en-US" sz="2400" dirty="0" smtClean="0"/>
              <a:t>&amp; innovation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b="1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80013"/>
            <a:ext cx="2133600" cy="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mage result for colorado storm cloud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4263072"/>
            <a:ext cx="4300537" cy="236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3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304800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On the horizon</a:t>
            </a:r>
            <a:endParaRPr lang="en-US" altLang="en-US" sz="44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745412" cy="1981200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Exploratory </a:t>
            </a:r>
            <a:r>
              <a:rPr lang="en-US" altLang="en-US" sz="2400" dirty="0" smtClean="0"/>
              <a:t>work to include territories </a:t>
            </a:r>
            <a:br>
              <a:rPr lang="en-US" altLang="en-US" sz="2400" dirty="0" smtClean="0"/>
            </a:br>
            <a:r>
              <a:rPr lang="en-US" altLang="en-US" sz="2400" dirty="0" smtClean="0"/>
              <a:t>and sub-state metropolitan areas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Tools and applications to support Index use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400" dirty="0" smtClean="0"/>
              <a:t>Analyses </a:t>
            </a:r>
            <a:r>
              <a:rPr lang="en-US" altLang="en-US" sz="2400" dirty="0" smtClean="0"/>
              <a:t>to uncover causes and consequences of change in health security</a:t>
            </a:r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 smtClean="0">
              <a:solidFill>
                <a:srgbClr val="C00000"/>
              </a:solidFill>
            </a:endParaRPr>
          </a:p>
          <a:p>
            <a:pPr algn="l" eaLnBrk="1" hangingPunct="1">
              <a:tabLst>
                <a:tab pos="457200" algn="l"/>
              </a:tabLst>
              <a:defRPr/>
            </a:pPr>
            <a:r>
              <a:rPr lang="en-US" altLang="en-US" sz="2400" dirty="0" smtClean="0">
                <a:solidFill>
                  <a:srgbClr val="C00000"/>
                </a:solidFill>
              </a:rPr>
              <a:t>	</a:t>
            </a: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400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4227"/>
            <a:ext cx="2057400" cy="6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National Advisory Committee Members  |  2016-17</a:t>
            </a:r>
            <a:endParaRPr lang="en-US" altLang="en-US" sz="40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72200"/>
            <a:ext cx="21581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296253"/>
            <a:ext cx="8582026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Thomas </a:t>
            </a:r>
            <a:r>
              <a:rPr lang="en-US" sz="2800" dirty="0" err="1" smtClean="0"/>
              <a:t>Inglesby</a:t>
            </a:r>
            <a:r>
              <a:rPr lang="en-US" sz="2800" dirty="0"/>
              <a:t>, MD (Chair), Johns Hopkins </a:t>
            </a:r>
            <a:r>
              <a:rPr lang="en-US" sz="2800" dirty="0" smtClean="0"/>
              <a:t>University</a:t>
            </a:r>
            <a:endParaRPr lang="en-US" sz="2800" dirty="0"/>
          </a:p>
          <a:p>
            <a:r>
              <a:rPr lang="en-US" sz="2800" dirty="0"/>
              <a:t>Robert  </a:t>
            </a:r>
            <a:r>
              <a:rPr lang="en-US" sz="2800" dirty="0" err="1"/>
              <a:t>Burhans</a:t>
            </a:r>
            <a:r>
              <a:rPr lang="en-US" sz="2800" dirty="0"/>
              <a:t>, </a:t>
            </a:r>
            <a:r>
              <a:rPr lang="en-US" sz="2800" dirty="0" smtClean="0"/>
              <a:t>Health </a:t>
            </a:r>
            <a:r>
              <a:rPr lang="en-US" sz="2800" dirty="0"/>
              <a:t>Emergency Management Consultant  </a:t>
            </a:r>
          </a:p>
          <a:p>
            <a:r>
              <a:rPr lang="en-US" sz="2800" dirty="0"/>
              <a:t>Anita Chandra, DrPH, RAND </a:t>
            </a:r>
          </a:p>
          <a:p>
            <a:r>
              <a:rPr lang="en-US" sz="2800" dirty="0"/>
              <a:t>Mark </a:t>
            </a:r>
            <a:r>
              <a:rPr lang="en-US" sz="2800" dirty="0" err="1"/>
              <a:t>DeCourcey</a:t>
            </a:r>
            <a:r>
              <a:rPr lang="en-US" sz="2800" dirty="0"/>
              <a:t>, U.S. Chamber of Commerce Foundation</a:t>
            </a:r>
          </a:p>
          <a:p>
            <a:r>
              <a:rPr lang="en-US" sz="2800" dirty="0"/>
              <a:t>Eric </a:t>
            </a:r>
            <a:r>
              <a:rPr lang="en-US" sz="2800" dirty="0" err="1"/>
              <a:t>Holdeman</a:t>
            </a:r>
            <a:r>
              <a:rPr lang="en-US" sz="2800" dirty="0"/>
              <a:t>, Emergency Management Consultant</a:t>
            </a:r>
          </a:p>
          <a:p>
            <a:r>
              <a:rPr lang="en-US" sz="2800" dirty="0"/>
              <a:t>Harvey E. Johnson, Jr., American Red Cross</a:t>
            </a:r>
          </a:p>
          <a:p>
            <a:r>
              <a:rPr lang="en-US" sz="2800" dirty="0"/>
              <a:t>Ana Marie Jones, </a:t>
            </a:r>
            <a:r>
              <a:rPr lang="en-US" sz="2800" dirty="0" err="1"/>
              <a:t>Interpro</a:t>
            </a:r>
            <a:r>
              <a:rPr lang="en-US" sz="2800" dirty="0"/>
              <a:t> </a:t>
            </a:r>
          </a:p>
          <a:p>
            <a:r>
              <a:rPr lang="en-US" sz="2800" dirty="0"/>
              <a:t>Dara Lieberman, MPP, Trust for America’s Health  </a:t>
            </a:r>
          </a:p>
          <a:p>
            <a:r>
              <a:rPr lang="en-US" sz="2800" dirty="0"/>
              <a:t>Nicole Lurie, MD, MSPH, </a:t>
            </a:r>
            <a:r>
              <a:rPr lang="en-US" sz="2800" dirty="0" smtClean="0"/>
              <a:t>ASPR </a:t>
            </a:r>
            <a:r>
              <a:rPr lang="en-US" sz="2800" dirty="0"/>
              <a:t>(through 1/2017) </a:t>
            </a:r>
          </a:p>
          <a:p>
            <a:r>
              <a:rPr lang="en-US" sz="2800" dirty="0"/>
              <a:t>Suzet McKinney, DrPH, MPH, Illinois Medical District Commission </a:t>
            </a:r>
          </a:p>
          <a:p>
            <a:r>
              <a:rPr lang="en-US" sz="2800" dirty="0"/>
              <a:t>Stephen Redd, MD, CDC Office of Public Health Preparedness &amp; Response</a:t>
            </a:r>
          </a:p>
          <a:p>
            <a:r>
              <a:rPr lang="en-US" sz="2800" dirty="0"/>
              <a:t>Richard Reed, MSW, American Red Cross (through 2/2016) </a:t>
            </a:r>
          </a:p>
          <a:p>
            <a:r>
              <a:rPr lang="en-US" sz="2800" dirty="0"/>
              <a:t>John Wiesman, DrPH, MPH, Washington State Secretary of Health</a:t>
            </a:r>
          </a:p>
          <a:p>
            <a:pPr marL="407988" indent="-407988"/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/>
              <a:t>Special appreciation to Index collaborators at CDC, ASPR, ASTHO, APHL, NACCHO, RAND, members of the Model Design and Analytic Methodology Workgroup, </a:t>
            </a:r>
            <a:br>
              <a:rPr lang="en-US" sz="1600" baseline="0" dirty="0" smtClean="0"/>
            </a:br>
            <a:r>
              <a:rPr lang="en-US" sz="1600" baseline="0" dirty="0" smtClean="0"/>
              <a:t>and the Stakeholder Engagement and Communications Workgroup. </a:t>
            </a:r>
            <a:br>
              <a:rPr lang="en-US" sz="1600" baseline="0" dirty="0" smtClean="0"/>
            </a:br>
            <a:r>
              <a:rPr lang="en-US" sz="1600" baseline="0" dirty="0" smtClean="0"/>
              <a:t>Visit or join an Index </a:t>
            </a:r>
            <a:r>
              <a:rPr lang="en-US" sz="1600" baseline="0" dirty="0"/>
              <a:t>workgroup at </a:t>
            </a:r>
            <a:r>
              <a:rPr lang="en-US" sz="1600" baseline="0" dirty="0">
                <a:hlinkClick r:id="rId5"/>
              </a:rPr>
              <a:t>http://nhspi.org/get-involved</a:t>
            </a:r>
            <a:r>
              <a:rPr lang="en-US" sz="1600" baseline="0" dirty="0" smtClean="0">
                <a:hlinkClick r:id="rId5"/>
              </a:rPr>
              <a:t>/</a:t>
            </a:r>
            <a:r>
              <a:rPr lang="en-US" sz="1600" baseline="0" dirty="0" smtClean="0"/>
              <a:t>   </a:t>
            </a: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22415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</a:rPr>
              <a:t>For More Information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069"/>
              </p:ext>
            </p:extLst>
          </p:nvPr>
        </p:nvGraphicFramePr>
        <p:xfrm>
          <a:off x="1017815" y="3063875"/>
          <a:ext cx="7467599" cy="1889125"/>
        </p:xfrm>
        <a:graphic>
          <a:graphicData uri="http://schemas.openxmlformats.org/drawingml/2006/table">
            <a:tbl>
              <a:tblPr/>
              <a:tblGrid>
                <a:gridCol w="7206731"/>
                <a:gridCol w="260868"/>
              </a:tblGrid>
              <a:tr h="188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Glen P. Mays, Ph.D., M.P.H. 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96925" y="2057400"/>
            <a:ext cx="7699375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National Program Office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Supported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by The Robert Wood Johnson Foundation</a:t>
            </a:r>
          </a:p>
        </p:txBody>
      </p:sp>
      <p:sp>
        <p:nvSpPr>
          <p:cNvPr id="135178" name="Rectangle 8"/>
          <p:cNvSpPr>
            <a:spLocks noChangeArrowheads="1"/>
          </p:cNvSpPr>
          <p:nvPr/>
        </p:nvSpPr>
        <p:spPr bwMode="auto">
          <a:xfrm>
            <a:off x="1981200" y="3429000"/>
            <a:ext cx="486614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Email:    NHSPI@uky.edu</a:t>
            </a:r>
          </a:p>
          <a:p>
            <a:pPr eaLnBrk="0" hangingPunct="0"/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Web:       www.nhspi.org</a:t>
            </a:r>
          </a:p>
          <a:p>
            <a:pPr eaLnBrk="0" hangingPunct="0"/>
            <a:r>
              <a:rPr lang="en-US" sz="3200" b="1" dirty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  www.systemsforaction.org</a:t>
            </a:r>
          </a:p>
          <a:p>
            <a:pPr eaLnBrk="0" hangingPunct="0"/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Archive:  works.bepress.com/</a:t>
            </a:r>
            <a:r>
              <a:rPr lang="en-US" sz="3200" b="1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glen_mays</a:t>
            </a:r>
            <a:endParaRPr lang="en-US" sz="3200" b="1" dirty="0" smtClean="0">
              <a:solidFill>
                <a:srgbClr val="000000"/>
              </a:solidFill>
              <a:latin typeface="Garamond" pitchFamily="18" charset="0"/>
              <a:ea typeface="Times New Roman" pitchFamily="18" charset="0"/>
              <a:cs typeface="Garamond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Blog:       </a:t>
            </a:r>
            <a:r>
              <a:rPr lang="en-US" sz="3200" b="1" dirty="0" smtClean="0">
                <a:latin typeface="Garamond" pitchFamily="18" charset="0"/>
                <a:ea typeface="Times New Roman" pitchFamily="18" charset="0"/>
                <a:cs typeface="Garamond" pitchFamily="18" charset="0"/>
              </a:rPr>
              <a:t>publichealtheconomics.org</a:t>
            </a:r>
            <a:endParaRPr lang="en-US" sz="3200" b="1" dirty="0">
              <a:ea typeface="Times New Roman" pitchFamily="18" charset="0"/>
              <a:cs typeface="Garamond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3310" y="1581459"/>
            <a:ext cx="8102600" cy="29631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AutoShape 2" descr="data:image/jpeg;base64,/9j/4AAQSkZJRgABAQAAAQABAAD/2wCEAAkGBxQSEBQUEBQVEBUUFBAUFA8QFBQVEBQQFRUWFhUUFBYYHCggGBslGxUUITEhJS0rLi8uFx8zODQsNygtLisBCgoKDg0OGxAQGywkICQyLyw0NCwsMCwsLC80Ly8vLCwsNCwsLCwsLCwtLywvLC4sLywsLC8sLCwvLCwsLCwsLP/AABEIAOEA4QMBEQACEQEDEQH/xAAcAAEAAQUBAQAAAAAAAAAAAAAABAECBQYHAwj/xABHEAABAwICBQcIBwYFBQEAAAABAAIDBBESIQUGEzFRBxQiQWFxkTJCUnKBgrHBFSNikqHC0TNDY6Ky4VN0g7PwFyREo/E0/8QAGwEBAAIDAQEAAAAAAAAAAAAAAAMEAQIFBgf/xAA/EQACAQIEAwQIBAMGBwAAAAAAAQIDEQQFITESQVETYZGxFCIycYGhwdEGQuHwI2LxFTNDcpLCJFKCorLS4v/aAAwDAQACEQMRAD8A7igCAIAgCAIAgCAIAgCAIAgCAIAgCAIAgCAIAgCAIAgCAIAgCAIAgCAIAgCAIAgCAIAgCAIAgCAIAgCAIAgCAIAgCAIAgCAIAgCAIAgCAIAgCAIAgCAIAgMBrVp004jZHbaSl1nOF2sY22J1us5tAHb2WQGKptYpI+nJIZmDN4e1gcGec5hY0ZgZ2N72tlvQG6IAgCAIAgCAIAgCAIAgCAIAgCAIAgCAIAgCAIAgCAIAgKEoDSda9Fy14EtMBaHE2PEbGcOtjwk5AAtFr780BgtF6sVsx2crDTxnJ8jy0nD1hjQcyd3BAdDoa44tlOAyUDK3kSNHnRn4t3hAZFAEAQBAEAQBAEAQBAEAQBAEAQBAEAQBAEAQBAEAQBAYidxqXmNhtC02leP3jh+6aeHpH2IDLMaAAALAAAAbgBuAQFUBHraNsrcLx13Dhk5rhuc09RQEOmrHRvEVQczlHPazZPsu9F/Z19SAyiAIAgCAIAgCAIAgCAIAgCAIAgCAIAgCAIAgCAIDFVs7pXmCEltv20w8xp8xp9M/gEBkaeBsbAxgDWtFgB1BAeiAIAgPKpp2yNLHgOad4KAxsc7qYhsxL4ibMqDvZwbL8neKAy4QBAEAQBAEAQBAEAQBAEAQBAEAQBAEAQBAEBjdI1ji7YwftHC7n72xR+m7t4DrQEmipmRMDG7hmST0nOO9zj1koD32g4jxQFNqOKAbUf8AAUBTajt8EA2vYUBa84gQW3BFiDaxB6iEBFoKV0V2tN4/Mjdm5nYHdbeAO7igJmJ3AIBd3YgHSQCx4/BAMB4lAW4i3fmPxCA9kAQBAEAQBAEAQHk+TOzfaUA6XH8EAsePwQFMJ4lAVwdp8SgKbMIBsggKiMICuEICtkBWyAo5wG+w70CVzwkr4m+VJG3ve0fErHEupJGjUltF+DIcmslG3fVU47NtHfwutO1h/wAy8SdZfi3tSl/pf2I79cKEf+TEfVdi+Cx21PqSrKsY/wDDfkRpdfqBv78n1Ypj+RavEU+pLHJMc/yfOP3I0nKPRDc6R3dE4f1WWPSaZKsgxj3SXxX0IsnKfSjdFUO7cMQH4yXWrxcOjJl+HMS95RXxf2I7+VOLzaeU+s6MfAlY9LXQkX4bq86kfB/oS9XdfxV1TIBBsw8Ps8y4jdrS62HAOB61tTxHHLhsQ43I3hqDq8d7W0t1dt7/AENym3FWTgnqEAQBAEAQBAEAQEeLr7z8UBgdZdcIqKRrJI5Xl7MYMYZhtcixxOGeShq11TdmjqYHKquMg5wklZ21v9EzAv5UovNp5D6z2D4XUXpa6HRX4bqc6i8H+hGk5VD5tKPenPyjWrxb5R+f6Eq/DS51f+3/AOiO/lRm82niHe97vkFj0uXQlX4bo86j8F+pFk5TKs+Synb7khP+4tXip937+JLH8O4VbuXiv/UjycolcfOib6sQ/MSsek1CVZDg1yb+P2sRZNea8/8AkEdjY4R+RauvUfMljk2BX+H85fcjv1trTvqpfYWt/pAWO2qdSVZXg1tTXzfmyLJp2qdvqag/68oHgHLV1JPm/EmjgsNHanH/AEr7Ed9fK7ypZXetI8/ErXifUkVGktopfBfYjvz359+awSp22LQwcB4IZ4mXIYF0MC6GRdAUugF0MGf1BfbSdN60g8YpB81LQf8AERzs3V8FU9y/8kdvk3LqHz89Gbh3BAXIAgCAIAgCAICMw5nvPxQHM+V9v11MeMco+65p/MqOL3R638Nv+HUXevJmgXVQ9ILoBdALoLi6C5btRxCC5UOvuQFR2ZngBcnuCyYckldnoaeQNLjFIGgXLzG8NA4k2sAs8L6EXpFJuykr+9Ht9GT9C8Ew2jg2PFG9oe4gkBhcBckArPZy6GnplDX11pvqnbwPWfQdUx8bH08jXylwjZYFzy22KwByAuLk2Cy6U07WI45hhpRlJTVlv3GRm1Hr2sxmC+VyxkkbpB7oOfcLrd4edr2K0c6wcpcPF4p2Nk1C0RST0TjNAHSs22OWSN4aOk7DZzhhJAtcDdbNTUYQlDVanIzTF4mlibQn6rtZJ+74/cwkHJ5WGESB0Drxte1jXvL3XbcDNgAJuOtRrDStc6Dz/DqfA097bKy+Z6f9PannDIccZvGJJJgHbOO7i0NHW8nCbbt3Uno0r2Nf7fo9m58L3slzff3fMlnk8a8SNpa2OeWI2kiLQAH59Fxa8lmYIzB3Hgtnhk/ZlqQrPpxadWk1F7P+q1NHewtc5rwWua5zXNO8OabEHuIKqtWPRQmpxUls9TLaoSYdIUp/jMH3uj81vS9tFTMlfCVF3P7nd3nJdU+eHpCeiO4IC9AEAQBAEAQBARfOd3oDnXLAz/8AK7/MtPt2RHwKp4tbP3/Q9R+Gpf3q/wAv+45yqR6g3PUXVekrYnGV8m1Y4h0Ub2tAjPkOthvnn19St0KUJrXc89muY4nC1EoJcL5tc+fMytNqpo9r63bNlwUpY4uc+UARGBjzmLYziEhy4jsW6o07u/IozzPGyjT4Grz7lvdr4ciZo/U2mgptqac10jrPbG9zWgNebtYMbg0YWkXJuTY9y2jRjGN7XIa2aYitU4OPgS0uvm9Ndei0I2ntWKBuxnOGla2SHb04kbhMb3AFpAcQ2ziLlptbF3jE6VPSWxJhsxxnrUk3JtOztz/XlfnY2So0TG/ZOpmUb4mXOydCwsdl0SyVoOzt2NN7qZwTtw2ObHETjxKo5pvnd/G6e/ijmOs2ial9dNhpXAnZuwUwdLE1pYGghzWjI4HHMDrVKpTk5vQ9Xl+Mw8MNFSqdfa0e9+r695haaokp52vaAJIJL4JAbCRhza8Ag7wQVEm4yv0OhVhDEUXG/qyXLo+h2h8w0jo9pjIDZxGJGuzszGBOzLc4APAPEBdK/aQ05nhOF4PEtS3je3ho/dse1cxlZC5sLw10M7cMjQCYqiCQEixuN1xbg5ZaU1oaU3LDzTmtJLxTRjqDWBkulp4CReKJscN7ZvviqA077/shb+Ee1aKonUcf33liphJwwUatt3d/7fr4krBUsqZnRQNLXBpE09bJsnWAybCI3bMjPq6t+a29ZSdl8yK9GVKKlLXooK/jdXOT6e07NJJUMZJs4XyPc6GneTA5xsHuDrNL2uIJzFjdUJ1G20tj1+DwNKNOEpRvJLdrVdObtY6jqUNloyAPlbidGXte8+SJbvaCHHPDiA9iu0tKa1PKZi+PFzajonbw0fiatqfrRzarqYa6odKDIWsqpCSy8bnt4nA1wIItkM1DSq8MmpM6mPy91qFOrh4W01S31S8WufNmbrdKwxmWR2lQGOOKOGkbSGQDM4fIe6TM5HLtPWpZTiteLwsUaeHqz4YLD683Lit5pI5TV1BkkfI4lxe9zi52HEbnIuwgC9rXsLLnyd3c9nRpqnTjBcl+9yRoN9qunPCopz4StWYO0l70aYpXoVF/LLyZ9AuXWPnB6U56I/51oD1QBAEAQBAEAQEN/lu9nwQGh8rrf+3pzwmcPGNx/KqmL9lHovw4/wCNNfy/U5hdUj1hl9UKuaKuhdTN2j3EsMQLW7SK2J7buIANm3FzvaFLRk1NWOfmlOnUw0u0dktb9Hy28DeuVfSYjpmwNydUOu+2/Yx2Jv3uwDuBVrEytG3U89kWH7Ss6j2j5v8AbMForXtnNRTV9OaljWtZiaWnG1tsONrrZiw6QPVdRRxC4eGSuX8Rk0+27XDz4Xv7vdbyIOmta4pHQCnpI4Y4JIpOk2PavEbgRHiDTgblnvv4g6zrJtWWxNhsrqQjPtajbkmudlfn3vwJjeUFrZ3TtoY2vLBHjbM8HADezgGYXeF+1beka34SJ5HJ01TdV2vfb9b/ADMtq7rDMyrqJdJOio2vZTuEcocHOjDJCxsBxZ2xAuycbutYHdJCo1JuehRxeDpyowhhk5tX1XW6vfTu02+JoOmapstVPKy+CSaV7b5HC5xIJHVffbtVSbUpNo9Ng6cqdCEJbpJEnROsdVSscyml2bXOxkYI39KwBIxtNsgPBZjVlFWTIsRl+HxE+OpG723a8jx0fpypgx7CZ8e0djfbCcT87uNwc8+pFUlHZm1XA4erbjinbRe4gyPLnFziS4uLy+/Sxk3Lr8b53Wl+ZZUIqPClpt8CTPpOd7cEk88jNxY+aRzSOBBNitnOT0bIY4ShCXFGEU/ciKtSwWGNvALFgXBZAAQwVuhm56UsmGRjvRex3g4H5ItzSouKDXVPyPop53rrnzU9aQ9Ad5+JQHsgCAIAgCAIAgIU/lnuCA0rlYZeiYfRqGHxZIPmq2KXqL3nd/D8rYmS6xfmjlF1RPYF8E7mOD43Ojc2+F7CWuFwQbEZjInxWU2ndGlSEakeGauu8rU1UkjsUsj5XAWDpXue4DfYFxJtmfFG29zWnShTVoJL3K3keV1gkF0BfTw7SSOP/EkjZ99wb81mKu0iKtU4KcpdE2dW5VHxuoyw/tGGOdmWQaJWQuN/9W1v0V7E24TyGScccQpLZ3T8G/oclBVA9oMSC5RzwN6C56TxOYcMjXRmwOGRpa6xzBsRuKy01uaQqRmrxaa7ncteC0gOBbcNcA4EXa4BzXC/UQQQe1LGYzjLZloeFgzcmUOjZZo5ZI2/Vwtc6SU5MFhfADbNx4DjnYZraMG02ivVxdOlOMJPWWiX19xDutSxcXQFboCyQ5HuKMynqfR0T7tB4gHxC66PmklZtEiiPRPeUMEhAEAQBAEAQBAQavyx6o+JQGpcpzb6OeeEkJ/nA+agxPsHXyN2xi9z8jj11zz2lxdBcXQFC5Bc3zVPU2PY860icMdsbYXHC0R7w+U78+pvde97K3SoK3FM83j82qOp2OG32v39F9/6mD1bp2O0vEyPEYxUPc0PbgdhjDpAC05i2Hr4bhuUVOK7VJF3GVZrL3KW/Cu/eyNl5RpscskQJxSDR9MzLIF0skzz+EX9srz19Xb3I5WVLhiqnKPHJ+CS+pF191YYyenZRRkyzB4ELMLWYIWgl2drOzGd7Wbx361qSuuHdljK8xnwTdeXqx5u97v6FlNohkuhHSStLZaU1QafOBa95LD2YnZ9ywqadK73VxPFzhmCUH6s+HyWvgS9R9Cw01N9IVth0ccWPMRx+a8Dre7K3eLZlbUaajHjkRZnjKler6NR9z739lzMDyh7eR0dVJC2GOdlogM5bb2if7ZbY2GQBtvBUde7albcvZTKlTjKjGV3Hfp8O42nlB0U17aGmja0TSSMibJbpNgjYBIR2Don3VNWgnwx5nKyzEyg6tZv1Ur/ABb0L9ctXY6iroYIxs7skD3je2lgDbNaOJL7X7uCVaalJL92MYDHTo0qtR66r/U+fyLNdtMCnpX0dJTPMYYY5Jdk/m0LHDMB1rOfnvvkTnc5JWlwx4Yo2y7D9tWVerNXvdK6u39jmAKpHrRdDIuhi5R+49ywZT1PoTRMuKnhd6UUR8WArqxd4o+dYiPDVkujfmZGgOTvW+QWxESkAQBAEAQBAEBBrvLb3FAavyhsvo2fs2LvCVhUNdXps6WTytjIfHyZxe6557e4ugF0Bk9WKJs9bTxPza6S7h1OaxpeWnsOG3tW9OPFJJlLMK0qWHnOO9vPQ6VXxPrNIBkl2UlI5hcHZNqKwgOY37TW3GXG++4tdac525LzPK05Rw+H4o6znf8A6Y8/H97Fs+i3N03HUloax4MbXC3TkEEjnOd22GEccJ4BYcf4vF+9jaOITwLo31Wvu1Wi8/iYzT2rsztJ86eQIG1Oj9m0vF3Eup432bfo5tPabDLrWs6bc+J7afQs4bG044TsEvWcZX0/zNfvkbRJRn6R5xIbRx0zIoy4gN20szsdu2wjHvhS29e76HNVRejdnHdyu/clp9fAwXKI5lJoyaOMkGpmcQL3OKSTay+ywI9oWla0YNdS5lilXxUZP8q8lZEvW2jjcyCWd7RQ0zNs6IZmaQACFgG4tt254rddxmok7N7IiwdSUXKEF/ElpfoubLOUFkDqWOed+EMDjDGLOEkkgZaw6yGh2Y3YieoLFZRcbs2y11VVdOmt9+5L9/QytbV0/O6VwIlmkbI2ANcC0QuGOSbuwssD13txI3bjxIrQhV7Ka2irX9+yXzNV0/pGodpyNlFs3SRwbO02LZDEHSPLsJB8ks3cAopyl2tonSw1GksA5Vr2bvpv0X1M3rlpnm2j3sqHMknmjkjayNpa1xeC0uDHOcQ1oO8nMjtst6s+GFnuyrl+G7bEp001GLT17vDVnGwVzz2hW6GblMSGLi6C53jVN96Cl/y8A8GAfJdKl7C9x4PHq2Kqf5n5md0efK7wpCoTEAQBAEAQBAEBB0lvZ73yQGva5tvo+pH8F5+7n8lHW9hl3LnbF033o4bdc091cXQFHSAbygue2j9JmCaOWMgPjcHNvuNsiD2EEj2raLcWmQ16ca1N05bM2LTWvc880MjGiFsDg9sWLGHSWsS82FxYkW6g4qaVdtprkc3D5RSpwlGTu5aX207tzz0hp+uqqiOpjjkGyN4WQxyPiadzrkDpk5g9mWSw6k5PiQp4PCYenKlOS13u0n+nce+narSdbIxxpp4hE4OjjZFIGNkGYkOMdJ3ad3VvN9pOpN3sR4eGBw0WuNO+jd1t00MxrFPpOtgZFzJ0ABa6RzZWXe5ubbBxBYAc7Z5gZ5Z7z7SatYp4WOBw9RzdTi5LR6edzVtZhXEsdpBsvRGFj3tbsxe1+kwYcRsMzmbBQ1OP8x1sFLBq6w7Wvj89SdovVquraWItla6Bpfso5ZX2aWktPRDTwNuAOVrraNOc4rXQgrY7C4atL1fW5tL49Sd/05rXhokniswYWNL5nhjeDAWgNHYFt6PN7sg/trDRbcYO730Sv7zOaF0ING7O+GomPOS2OLKWSRzWBoaHGwa1jJbuPW7fnnJCHZ97KGJxTxl37MdN9ktfm20YHWrQU9AOf84Ek75s7QtwMdIx9y3GXXtawyGVuCjqQcPXvqXsFiqeJ/4XgtFLrvZrpb4maHJ4ye001VUSPka1xc7ATmL2uQcs9y37BS1bZTWbzo+pCEUl7ytTyYwbJ+ylmMuE7MyOZgD+oODWDI7vajw0baGYZ5W41xJW52/qazqFoKKoqp4ayNxMTL4MbmFrw8NcDhIvvUVGmpSakdLM8bUp0oTovfuvy7zfmaiUDQbU4JsbYpJXZ9xdZWexh0OE80xT3n8l9jikTuiO4LnntUzueosmLR1MeEZb91zm/JdCj7CPEZmrYup7zZNHHpP935qUok9AEAQBAEAQBAQdKbm9/wAv7IDB6xsxUdSOME/+25aVFeDLODlw4im/5l5nBgVzT3pmtVNXn10xaDgjZYyy2uQDua3i42PdYnsMlOm5s5+Px0cLC+7ey/fI65onQNNSt+piY2wzlcA6Q23lz3Z/JXo04x2R5Kvi61d+vJvu5eB70ek4KkOEUsc4bYOaxzX2vuuOG9ZUoy2I50atKzkmvka1rRqHDM0vpWtgmAJDWdGGQ+i5u5p+0PbdRVKCeq3Olgs2q0mo1HxR+a/fQt5MtJx81bTF1p43VBdAQQ9rRIb3ysM3JQkuHh5mM2pSdZ1kvVdtfgbpdTnJNa0brvTzVRpg2VkmORgL2twOey9wC1xI8k7wFFGrFy4S/Vy6rTpds7Nb+JsU0bXtLXgPa4EOY4Xa5p3gg7wpWrlGMnF3WjNT1TrWQVUujWMdaHaytkLrjA9zHtZbfcCXf9ntUNNpS4EdHF05VKUcVJ72XhdX+Rt91Mc051FyjWrTHPHFFGySaN0wxukDWYrWAF83Nbl2qt2/rWZ3P7JvQ44SbbSduR5a+61UlVRmKCQvftI3AbORosCb5uaOolYrVYyjZEmW4DEUa6nNWVnzRneTbTElRSu2pBMT2xNwi31bY2Yb8TvzUlCblHUpZrh4Ua3q89fmzbbqY5hpmt+iHx1MVbSudGdpAyqbGSMcO0Z0nW3gWAd2W4FQVItSUl8TqYPERlSlQqa6Nxvydn+0ZHlDkc3R07o3OY5uxIcwlrgNqwGxGe4lbVr8DsQ5aovExUlda+TOKAqge1Ozcmz76Nh7HTj/ANrz81eoewjx+br/AIuXw8kbdo49N3q/P+6mOYZJAEAQBAEAQBAQtLeQPWHwKAxVa3FFIOLHjxaQsPY3pu00+9Hz0w5DuC5aPoTep2Pk1pRHo6NwGcrpJHHicRa3+VrVfoK0DxmbVHPFSXSy/fxJOv0xbo2pLcrsa33Xva134Erar7DIsuipYqCfU5tyd1BZpKG2QkEsbu1pYXD+ZjVUoO00eizaClhW+lmdour55A0SngEWsTsOQmp3Pt9ogYvExk+1V0rVjsSm55cr/llb9+Jvd1YOOYHR+qNNDUuqWh7pXPkeC912tdITiwtAA84jO6jVKKfEXKmPrVKSpN6aLwMnpTSkVNGZJ3iNo4+U48Gje49gW0pKKuyvSozqy4YK7ObalaUNRpqSZww7Zk1m8GANwNPaGsHgqtKXFUuegzCh2OBjDo19Tql1cPNmla96WpOaVMLZIhNkNm0DHtGva4g2G/IqCrKPC1zOtl1Gv20J2fD8rHJhIOIVI9Xc6ZyPy/V1LeD4nfea4flVvDbM83nq/iQfczOO1iEOlHUsps2ZkT4nnqmIwFnc7ALdo7VJx2nwsorCueF7WPJtP3fobK8Aggi4IIIO4g7wVKUE7aowuvDMWjqofwnH7pDvko6vsMt4B2xMH3nDgVzz21zr3JbJfR9vRmlH9LvzK7h/YPKZ0rYm/VI3XRx+t90/EKc5JlUAQBAEAQBAEBD0qPq+4t+NkBjN/tQHzsW2yO8ZHvGS5Z9CvfU67yY14koGsv0oXvY4ddnOL2Hus63ulXqDvCx5DNqThiXLlLX6MzOtFEZ6KeJou50bsI4vHSaPEBbzV4tFTCVFTrQm9kzk/J/A5+kYcIP1Ze9+XkAMcOlwzIHtVOivXR6bNKsVhZa72sdsur55E57SyvqNPbaJpfDBigfKPJBET7398kexV1eVW62R2pKNLAcEn60vWt8V9DoV1YOKcn18bWwTvkdNKyCSUiJrJ3gAYb2wNPRG9U63Gne+h6XLPRqsFDhTklroabLIXOxPJe70nkud4nNQNtnajCMVaKsbnyX6KdJU84DwGwFzHRkHE7aRuAIO4Z/BT4eN3xHGznEKMOytvr4M6vdXDzJp1fqBFLVPqHTSAukEmBrWYQQQbXN77lC6KcuK506eaVIUlSSW1jOaxwDmVUGtAJp6i1gBns3Lea9VlTDSarQb6rzMDyW6PjZRNnbixz32lzdv1UkjW4R1ZFaUIpRuXM2rSlXcHtHb4pEblU0VGYOchpEzXQx7QOdlHd2Vr23nfvWteKtxcyTKK0u07L8rv4mV1D1k55BhkP18QAk+2PNlHf19veFvSnxLvK+Y4T0epp7L2+xk9aWXoaocaeew7dm6y3n7LK+Edq8H3rzODNOS5x7g6rySv/7SUcKgnxjj/RW8P7LPM55/fRf8v1ZvtAfrR3O+CsHFMygCAIAgCAIAgImlP2Tvd/qCAxLSgPn/AEm3DPKOEso8HuC5r3Z7yi704vuXkSdX9OSUcwkizBykid5MjOB4EdR6u64OYTcHdEOLwkMRDhl8H0Op6L15o5hnKIHdcc/Qt3O8k+wq5GtB8zzFbLcRTfs3Xdr+pOk1jo2Ak1NOL5nDIwk9tmm5W3HFcyBYWvLTgl4M07WjlEDmGOhv0gQ6pcC2wP8AhtOd/tG1uodYhqV+UTrYPKJcXFW8PuYrk+1khomzifH0zEWBjcXkhwdfhvatKNRQvcs5ngqleUXT5XNmfynUvVFUO7cMYH+4pfSInPWTV+q+f2NZ111vjroo2RxyRlkmPFJhsRhc22RPEeChq1VNWR0cvy+eHm5Sa1VtDUbqE7BndV9aZKESiONsm1LCcZcAMIcMgN/lfgpKdVw2OfjcBHEtNu1jKycpdWd0dO33ZCf61v6RIqrJaPNv5fYjv5RK07nRN7ov1JWO3mbrJ8P3+JDqNdq54LXT5OBaWtiiAIIsR5N9y1dab5k0Mrw0Xfh+b+5Bo9P1MMYihnfGxt7MZYWuSTna+8laqckrJk1TB0KkuOUU2eNXpaolbhmnmlbkcEkr3MuMx0SbI5Se7N6eGo03eEUn3IjRyOabtc5pta7SQbcLjqyC1JZRjLdXLXknyiXesSfigUYrZC6Gx0zkik+qqG8JIz4tI/KrWG2Z5zPF68H3PzOiUR+uZ739JVk4ZnEAQBAEAQBAEBH0iPqn+qT4ZoDBtKA4PrGzDWVI4VE/gZHEfgVzpq0me3wkr0IPuXkY9algohgWQBAEAQBALoBdALoCmMcVgahpvuz7s1kbEmOhld5MUju6N5+AWbPoRutTW8l4okR6Dqnbqac/6MlvEhZ4JdGRvF0FvOPiiVHqnWu3U0nvYW/EhZ7KfQjeYYZfnR7s1Irj+4t2ukhH51nsZ9DR5nhV+f5P7EmPk9rTvbE31pB+UFbdhMieb4ZdfA3LUHVuai222MZ2mywiNznWwY73u0ekFNRpuF7nJzLG08Tw8Cel9/h3m40zvrGesPxyU5yzYEAQBAEAQBAEB41g+rf6rvgUBr7DkgOW6yan1c1bO+KIFj3lzXmSMAggXyLr779SpzpScm0j0uEzHD06EYzlql0ZFj5Pa07xE3vk/QFY7CZK84wy6+H6nuzk2qjvkgb70hP9Cz6PLuI3nVDkpeC+5Kj5MZfOqIx6rHH4kLPoz6kbzuHKD8T3j5L/AEqr7sPzL1n0bvNHnnSn8/0JUfJlD508p7msHyK29GXUied1OUF8z3Zya0o3yTu7MUYH4Mus+jx6s0edV+Sj4P7kqPk+ohvbI71pXfKyz2ECN5viXzXge8eo1CP3F/WklP5lnsYdDR5pin+b5L7EqPVSiG6mi9rcXxus9lDoRPH4l/nZ7s0BSjdTQDt2Md/gs9nHojR4uu95y8WS2UcbfJjY3uY0fALayInUm92/E9m5bsu5ZNCuJAUxIBjCAptQgKCUIC4Enc1x7gUBO0bRFzg94LQ09FpyJPE9iAzCAIAgCAIAgCAtkbcEcQR4oDW5YjGcL/YeojiEBYZRxQASjvQFwudzXHuaUBeIn+g/7pQFwpZD5h9th8SgLxQy+hbvc39UBcNGy8Gjvd/ZAXDRUnFnif0QF40Q/reB7CUBcNDnrk8G/wB0BcNDjre72AIC8aHZ6Tz7R+iAuGiY/tH3j8kBeNGRej/M79UBeKCP0B7c0BeKSMeY37oQF7Ymjc0DuAQF6AIAgCAIAgCAIAgCAIC18YPlAHvF0BQRgbgB3AIC9AEAQBAEAQBAEAQFH7jbf1d6A8MDr3z6t5HH/wCoCmB34C+Y3oCmzcL28b9/6hAXFrvjfxysgLdm78Rw35ZlAVDH8TuPjlZAXPDs7ZcMxb2oCmB3aN1s87Xzv7LoD2jBtn2oC5AEAQBAEAQBAEAQFpcgPN04CA8zWBAWGuCAtOkBxQFPpFvFAU+km8UBT6TbxQD6TbxQD6TbxQD6TbxQD6SHFAV+km8UBUaRbxQFwrxxQFwrRxQF4qwgPRswKA9A5AVQBAEAQBAEAQBAEBQoDxmagMfPE5AQ5IHIDwdTvQHm6megPM0z+1AWmmf2oCnNnoCnNXoBzV6Ac2egK82f2oCopn9qAvFM9AXtpnoD1ZTvQEiOByAnQRlATowgPVAEAQBAEAQBAEAQBAUsgKFgQFuyCApsQgKc3CAc3HBAU5sOCAc2CApzUcEA5sOCAc1HBAV5sEA5sOCArzccEBXYBABCEBdswgKhqAu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BQUEBQVEBUUFBAUFA8QFBQVEBQQFRUWFhUUFBYYHCggGBslGxUUITEhJS0rLi8uFx8zODQsNygtLisBCgoKDg0OGxAQGywkICQyLyw0NCwsMCwsLC80Ly8vLCwsNCwsLCwsLCwtLywvLC4sLywsLC8sLCwvLCwsLCwsLP/AABEIAOEA4QMBEQACEQEDEQH/xAAcAAEAAQUBAQAAAAAAAAAAAAAABAECBQYHAwj/xABHEAABAwICBQcIBwYFBQEAAAABAAIDBBESIQUGEzFRBxQiQWFxkTJCUnKBgrHBFSNikqHC0TNDY6Ky4VN0g7PwFyREo/E0/8QAGwEBAAIDAQEAAAAAAAAAAAAAAAMEAQIFBgf/xAA/EQACAQIEAwQIBAMGBwAAAAAAAQIDEQQFITESQVETYZGxFCIycYGhwdEGQuHwI2LxFTNDcpLCJFKCorLS4v/aAAwDAQACEQMRAD8A7igCAIAgCAIAgCAIAgCAIAgCAIAgCAIAgCAIAgCAIAgCAIAgCAIAgCAIAgCAIAgCAIAgCAIAgCAIAgCAIAgCAIAgCAIAgCAIAgCAIAgCAIAgCAIAgCAIAgMBrVp004jZHbaSl1nOF2sY22J1us5tAHb2WQGKptYpI+nJIZmDN4e1gcGec5hY0ZgZ2N72tlvQG6IAgCAIAgCAIAgCAIAgCAIAgCAIAgCAIAgCAIAgCAIAgKEoDSda9Fy14EtMBaHE2PEbGcOtjwk5AAtFr780BgtF6sVsx2crDTxnJ8jy0nD1hjQcyd3BAdDoa44tlOAyUDK3kSNHnRn4t3hAZFAEAQBAEAQBAEAQBAEAQBAEAQBAEAQBAEAQBAEAQBAYidxqXmNhtC02leP3jh+6aeHpH2IDLMaAAALAAAAbgBuAQFUBHraNsrcLx13Dhk5rhuc09RQEOmrHRvEVQczlHPazZPsu9F/Z19SAyiAIAgCAIAgCAIAgCAIAgCAIAgCAIAgCAIAgCAIDFVs7pXmCEltv20w8xp8xp9M/gEBkaeBsbAxgDWtFgB1BAeiAIAgPKpp2yNLHgOad4KAxsc7qYhsxL4ibMqDvZwbL8neKAy4QBAEAQBAEAQBAEAQBAEAQBAEAQBAEAQBAEBjdI1ji7YwftHC7n72xR+m7t4DrQEmipmRMDG7hmST0nOO9zj1koD32g4jxQFNqOKAbUf8AAUBTajt8EA2vYUBa84gQW3BFiDaxB6iEBFoKV0V2tN4/Mjdm5nYHdbeAO7igJmJ3AIBd3YgHSQCx4/BAMB4lAW4i3fmPxCA9kAQBAEAQBAEAQHk+TOzfaUA6XH8EAsePwQFMJ4lAVwdp8SgKbMIBsggKiMICuEICtkBWyAo5wG+w70CVzwkr4m+VJG3ve0fErHEupJGjUltF+DIcmslG3fVU47NtHfwutO1h/wAy8SdZfi3tSl/pf2I79cKEf+TEfVdi+Cx21PqSrKsY/wDDfkRpdfqBv78n1Ypj+RavEU+pLHJMc/yfOP3I0nKPRDc6R3dE4f1WWPSaZKsgxj3SXxX0IsnKfSjdFUO7cMQH4yXWrxcOjJl+HMS95RXxf2I7+VOLzaeU+s6MfAlY9LXQkX4bq86kfB/oS9XdfxV1TIBBsw8Ps8y4jdrS62HAOB61tTxHHLhsQ43I3hqDq8d7W0t1dt7/AENym3FWTgnqEAQBAEAQBAEAQEeLr7z8UBgdZdcIqKRrJI5Xl7MYMYZhtcixxOGeShq11TdmjqYHKquMg5wklZ21v9EzAv5UovNp5D6z2D4XUXpa6HRX4bqc6i8H+hGk5VD5tKPenPyjWrxb5R+f6Eq/DS51f+3/AOiO/lRm82niHe97vkFj0uXQlX4bo86j8F+pFk5TKs+Synb7khP+4tXip937+JLH8O4VbuXiv/UjycolcfOib6sQ/MSsek1CVZDg1yb+P2sRZNea8/8AkEdjY4R+RauvUfMljk2BX+H85fcjv1trTvqpfYWt/pAWO2qdSVZXg1tTXzfmyLJp2qdvqag/68oHgHLV1JPm/EmjgsNHanH/AEr7Ed9fK7ypZXetI8/ErXifUkVGktopfBfYjvz359+awSp22LQwcB4IZ4mXIYF0MC6GRdAUugF0MGf1BfbSdN60g8YpB81LQf8AERzs3V8FU9y/8kdvk3LqHz89Gbh3BAXIAgCAIAgCAICMw5nvPxQHM+V9v11MeMco+65p/MqOL3R638Nv+HUXevJmgXVQ9ILoBdALoLi6C5btRxCC5UOvuQFR2ZngBcnuCyYckldnoaeQNLjFIGgXLzG8NA4k2sAs8L6EXpFJuykr+9Ht9GT9C8Ew2jg2PFG9oe4gkBhcBckArPZy6GnplDX11pvqnbwPWfQdUx8bH08jXylwjZYFzy22KwByAuLk2Cy6U07WI45hhpRlJTVlv3GRm1Hr2sxmC+VyxkkbpB7oOfcLrd4edr2K0c6wcpcPF4p2Nk1C0RST0TjNAHSs22OWSN4aOk7DZzhhJAtcDdbNTUYQlDVanIzTF4mlibQn6rtZJ+74/cwkHJ5WGESB0Drxte1jXvL3XbcDNgAJuOtRrDStc6Dz/DqfA097bKy+Z6f9PannDIccZvGJJJgHbOO7i0NHW8nCbbt3Uno0r2Nf7fo9m58L3slzff3fMlnk8a8SNpa2OeWI2kiLQAH59Fxa8lmYIzB3Hgtnhk/ZlqQrPpxadWk1F7P+q1NHewtc5rwWua5zXNO8OabEHuIKqtWPRQmpxUls9TLaoSYdIUp/jMH3uj81vS9tFTMlfCVF3P7nd3nJdU+eHpCeiO4IC9AEAQBAEAQBARfOd3oDnXLAz/8AK7/MtPt2RHwKp4tbP3/Q9R+Gpf3q/wAv+45yqR6g3PUXVekrYnGV8m1Y4h0Ub2tAjPkOthvnn19St0KUJrXc89muY4nC1EoJcL5tc+fMytNqpo9r63bNlwUpY4uc+UARGBjzmLYziEhy4jsW6o07u/IozzPGyjT4Grz7lvdr4ciZo/U2mgptqac10jrPbG9zWgNebtYMbg0YWkXJuTY9y2jRjGN7XIa2aYitU4OPgS0uvm9Ndei0I2ntWKBuxnOGla2SHb04kbhMb3AFpAcQ2ziLlptbF3jE6VPSWxJhsxxnrUk3JtOztz/XlfnY2So0TG/ZOpmUb4mXOydCwsdl0SyVoOzt2NN7qZwTtw2ObHETjxKo5pvnd/G6e/ijmOs2ial9dNhpXAnZuwUwdLE1pYGghzWjI4HHMDrVKpTk5vQ9Xl+Mw8MNFSqdfa0e9+r695haaokp52vaAJIJL4JAbCRhza8Ag7wQVEm4yv0OhVhDEUXG/qyXLo+h2h8w0jo9pjIDZxGJGuzszGBOzLc4APAPEBdK/aQ05nhOF4PEtS3je3ho/dse1cxlZC5sLw10M7cMjQCYqiCQEixuN1xbg5ZaU1oaU3LDzTmtJLxTRjqDWBkulp4CReKJscN7ZvviqA077/shb+Ee1aKonUcf33liphJwwUatt3d/7fr4krBUsqZnRQNLXBpE09bJsnWAybCI3bMjPq6t+a29ZSdl8yK9GVKKlLXooK/jdXOT6e07NJJUMZJs4XyPc6GneTA5xsHuDrNL2uIJzFjdUJ1G20tj1+DwNKNOEpRvJLdrVdObtY6jqUNloyAPlbidGXte8+SJbvaCHHPDiA9iu0tKa1PKZi+PFzajonbw0fiatqfrRzarqYa6odKDIWsqpCSy8bnt4nA1wIItkM1DSq8MmpM6mPy91qFOrh4W01S31S8WufNmbrdKwxmWR2lQGOOKOGkbSGQDM4fIe6TM5HLtPWpZTiteLwsUaeHqz4YLD683Lit5pI5TV1BkkfI4lxe9zi52HEbnIuwgC9rXsLLnyd3c9nRpqnTjBcl+9yRoN9qunPCopz4StWYO0l70aYpXoVF/LLyZ9AuXWPnB6U56I/51oD1QBAEAQBAEAQEN/lu9nwQGh8rrf+3pzwmcPGNx/KqmL9lHovw4/wCNNfy/U5hdUj1hl9UKuaKuhdTN2j3EsMQLW7SK2J7buIANm3FzvaFLRk1NWOfmlOnUw0u0dktb9Hy28DeuVfSYjpmwNydUOu+2/Yx2Jv3uwDuBVrEytG3U89kWH7Ss6j2j5v8AbMForXtnNRTV9OaljWtZiaWnG1tsONrrZiw6QPVdRRxC4eGSuX8Rk0+27XDz4Xv7vdbyIOmta4pHQCnpI4Y4JIpOk2PavEbgRHiDTgblnvv4g6zrJtWWxNhsrqQjPtajbkmudlfn3vwJjeUFrZ3TtoY2vLBHjbM8HADezgGYXeF+1beka34SJ5HJ01TdV2vfb9b/ADMtq7rDMyrqJdJOio2vZTuEcocHOjDJCxsBxZ2xAuycbutYHdJCo1JuehRxeDpyowhhk5tX1XW6vfTu02+JoOmapstVPKy+CSaV7b5HC5xIJHVffbtVSbUpNo9Ng6cqdCEJbpJEnROsdVSscyml2bXOxkYI39KwBIxtNsgPBZjVlFWTIsRl+HxE+OpG723a8jx0fpypgx7CZ8e0djfbCcT87uNwc8+pFUlHZm1XA4erbjinbRe4gyPLnFziS4uLy+/Sxk3Lr8b53Wl+ZZUIqPClpt8CTPpOd7cEk88jNxY+aRzSOBBNitnOT0bIY4ShCXFGEU/ciKtSwWGNvALFgXBZAAQwVuhm56UsmGRjvRex3g4H5ItzSouKDXVPyPop53rrnzU9aQ9Ad5+JQHsgCAIAgCAIAgIU/lnuCA0rlYZeiYfRqGHxZIPmq2KXqL3nd/D8rYmS6xfmjlF1RPYF8E7mOD43Ojc2+F7CWuFwQbEZjInxWU2ndGlSEakeGauu8rU1UkjsUsj5XAWDpXue4DfYFxJtmfFG29zWnShTVoJL3K3keV1gkF0BfTw7SSOP/EkjZ99wb81mKu0iKtU4KcpdE2dW5VHxuoyw/tGGOdmWQaJWQuN/9W1v0V7E24TyGScccQpLZ3T8G/oclBVA9oMSC5RzwN6C56TxOYcMjXRmwOGRpa6xzBsRuKy01uaQqRmrxaa7ncteC0gOBbcNcA4EXa4BzXC/UQQQe1LGYzjLZloeFgzcmUOjZZo5ZI2/Vwtc6SU5MFhfADbNx4DjnYZraMG02ivVxdOlOMJPWWiX19xDutSxcXQFboCyQ5HuKMynqfR0T7tB4gHxC66PmklZtEiiPRPeUMEhAEAQBAEAQBAQavyx6o+JQGpcpzb6OeeEkJ/nA+agxPsHXyN2xi9z8jj11zz2lxdBcXQFC5Bc3zVPU2PY860icMdsbYXHC0R7w+U78+pvde97K3SoK3FM83j82qOp2OG32v39F9/6mD1bp2O0vEyPEYxUPc0PbgdhjDpAC05i2Hr4bhuUVOK7VJF3GVZrL3KW/Cu/eyNl5RpscskQJxSDR9MzLIF0skzz+EX9srz19Xb3I5WVLhiqnKPHJ+CS+pF191YYyenZRRkyzB4ELMLWYIWgl2drOzGd7Wbx361qSuuHdljK8xnwTdeXqx5u97v6FlNohkuhHSStLZaU1QafOBa95LD2YnZ9ywqadK73VxPFzhmCUH6s+HyWvgS9R9Cw01N9IVth0ccWPMRx+a8Dre7K3eLZlbUaajHjkRZnjKler6NR9z739lzMDyh7eR0dVJC2GOdlogM5bb2if7ZbY2GQBtvBUde7albcvZTKlTjKjGV3Hfp8O42nlB0U17aGmja0TSSMibJbpNgjYBIR2Don3VNWgnwx5nKyzEyg6tZv1Ur/ABb0L9ctXY6iroYIxs7skD3je2lgDbNaOJL7X7uCVaalJL92MYDHTo0qtR66r/U+fyLNdtMCnpX0dJTPMYYY5Jdk/m0LHDMB1rOfnvvkTnc5JWlwx4Yo2y7D9tWVerNXvdK6u39jmAKpHrRdDIuhi5R+49ywZT1PoTRMuKnhd6UUR8WArqxd4o+dYiPDVkujfmZGgOTvW+QWxESkAQBAEAQBAEBBrvLb3FAavyhsvo2fs2LvCVhUNdXps6WTytjIfHyZxe6557e4ugF0Bk9WKJs9bTxPza6S7h1OaxpeWnsOG3tW9OPFJJlLMK0qWHnOO9vPQ6VXxPrNIBkl2UlI5hcHZNqKwgOY37TW3GXG++4tdac525LzPK05Rw+H4o6znf8A6Y8/H97Fs+i3N03HUloax4MbXC3TkEEjnOd22GEccJ4BYcf4vF+9jaOITwLo31Wvu1Wi8/iYzT2rsztJ86eQIG1Oj9m0vF3Eup432bfo5tPabDLrWs6bc+J7afQs4bG044TsEvWcZX0/zNfvkbRJRn6R5xIbRx0zIoy4gN20szsdu2wjHvhS29e76HNVRejdnHdyu/clp9fAwXKI5lJoyaOMkGpmcQL3OKSTay+ywI9oWla0YNdS5lilXxUZP8q8lZEvW2jjcyCWd7RQ0zNs6IZmaQACFgG4tt254rddxmok7N7IiwdSUXKEF/ElpfoubLOUFkDqWOed+EMDjDGLOEkkgZaw6yGh2Y3YieoLFZRcbs2y11VVdOmt9+5L9/QytbV0/O6VwIlmkbI2ANcC0QuGOSbuwssD13txI3bjxIrQhV7Ka2irX9+yXzNV0/pGodpyNlFs3SRwbO02LZDEHSPLsJB8ks3cAopyl2tonSw1GksA5Vr2bvpv0X1M3rlpnm2j3sqHMknmjkjayNpa1xeC0uDHOcQ1oO8nMjtst6s+GFnuyrl+G7bEp001GLT17vDVnGwVzz2hW6GblMSGLi6C53jVN96Cl/y8A8GAfJdKl7C9x4PHq2Kqf5n5md0efK7wpCoTEAQBAEAQBAEBB0lvZ73yQGva5tvo+pH8F5+7n8lHW9hl3LnbF033o4bdc091cXQFHSAbygue2j9JmCaOWMgPjcHNvuNsiD2EEj2raLcWmQ16ca1N05bM2LTWvc880MjGiFsDg9sWLGHSWsS82FxYkW6g4qaVdtprkc3D5RSpwlGTu5aX207tzz0hp+uqqiOpjjkGyN4WQxyPiadzrkDpk5g9mWSw6k5PiQp4PCYenKlOS13u0n+nce+narSdbIxxpp4hE4OjjZFIGNkGYkOMdJ3ad3VvN9pOpN3sR4eGBw0WuNO+jd1t00MxrFPpOtgZFzJ0ABa6RzZWXe5ubbBxBYAc7Z5gZ5Z7z7SatYp4WOBw9RzdTi5LR6edzVtZhXEsdpBsvRGFj3tbsxe1+kwYcRsMzmbBQ1OP8x1sFLBq6w7Wvj89SdovVquraWItla6Bpfso5ZX2aWktPRDTwNuAOVrraNOc4rXQgrY7C4atL1fW5tL49Sd/05rXhokniswYWNL5nhjeDAWgNHYFt6PN7sg/trDRbcYO730Sv7zOaF0ING7O+GomPOS2OLKWSRzWBoaHGwa1jJbuPW7fnnJCHZ97KGJxTxl37MdN9ktfm20YHWrQU9AOf84Ek75s7QtwMdIx9y3GXXtawyGVuCjqQcPXvqXsFiqeJ/4XgtFLrvZrpb4maHJ4ye001VUSPka1xc7ATmL2uQcs9y37BS1bZTWbzo+pCEUl7ytTyYwbJ+ylmMuE7MyOZgD+oODWDI7vajw0baGYZ5W41xJW52/qazqFoKKoqp4ayNxMTL4MbmFrw8NcDhIvvUVGmpSakdLM8bUp0oTovfuvy7zfmaiUDQbU4JsbYpJXZ9xdZWexh0OE80xT3n8l9jikTuiO4LnntUzueosmLR1MeEZb91zm/JdCj7CPEZmrYup7zZNHHpP935qUok9AEAQBAEAQBAQdKbm9/wAv7IDB6xsxUdSOME/+25aVFeDLODlw4im/5l5nBgVzT3pmtVNXn10xaDgjZYyy2uQDua3i42PdYnsMlOm5s5+Px0cLC+7ey/fI65onQNNSt+piY2wzlcA6Q23lz3Z/JXo04x2R5Kvi61d+vJvu5eB70ek4KkOEUsc4bYOaxzX2vuuOG9ZUoy2I50atKzkmvka1rRqHDM0vpWtgmAJDWdGGQ+i5u5p+0PbdRVKCeq3Olgs2q0mo1HxR+a/fQt5MtJx81bTF1p43VBdAQQ9rRIb3ysM3JQkuHh5mM2pSdZ1kvVdtfgbpdTnJNa0brvTzVRpg2VkmORgL2twOey9wC1xI8k7wFFGrFy4S/Vy6rTpds7Nb+JsU0bXtLXgPa4EOY4Xa5p3gg7wpWrlGMnF3WjNT1TrWQVUujWMdaHaytkLrjA9zHtZbfcCXf9ntUNNpS4EdHF05VKUcVJ72XhdX+Rt91Mc051FyjWrTHPHFFGySaN0wxukDWYrWAF83Nbl2qt2/rWZ3P7JvQ44SbbSduR5a+61UlVRmKCQvftI3AbORosCb5uaOolYrVYyjZEmW4DEUa6nNWVnzRneTbTElRSu2pBMT2xNwi31bY2Yb8TvzUlCblHUpZrh4Ua3q89fmzbbqY5hpmt+iHx1MVbSudGdpAyqbGSMcO0Z0nW3gWAd2W4FQVItSUl8TqYPERlSlQqa6Nxvydn+0ZHlDkc3R07o3OY5uxIcwlrgNqwGxGe4lbVr8DsQ5aovExUlda+TOKAqge1Ozcmz76Nh7HTj/ANrz81eoewjx+br/AIuXw8kbdo49N3q/P+6mOYZJAEAQBAEAQBAQtLeQPWHwKAxVa3FFIOLHjxaQsPY3pu00+9Hz0w5DuC5aPoTep2Pk1pRHo6NwGcrpJHHicRa3+VrVfoK0DxmbVHPFSXSy/fxJOv0xbo2pLcrsa33Xva134Erar7DIsuipYqCfU5tyd1BZpKG2QkEsbu1pYXD+ZjVUoO00eizaClhW+lmdour55A0SngEWsTsOQmp3Pt9ogYvExk+1V0rVjsSm55cr/llb9+Jvd1YOOYHR+qNNDUuqWh7pXPkeC912tdITiwtAA84jO6jVKKfEXKmPrVKSpN6aLwMnpTSkVNGZJ3iNo4+U48Gje49gW0pKKuyvSozqy4YK7ObalaUNRpqSZww7Zk1m8GANwNPaGsHgqtKXFUuegzCh2OBjDo19Tql1cPNmla96WpOaVMLZIhNkNm0DHtGva4g2G/IqCrKPC1zOtl1Gv20J2fD8rHJhIOIVI9Xc6ZyPy/V1LeD4nfea4flVvDbM83nq/iQfczOO1iEOlHUsps2ZkT4nnqmIwFnc7ALdo7VJx2nwsorCueF7WPJtP3fobK8Aggi4IIIO4g7wVKUE7aowuvDMWjqofwnH7pDvko6vsMt4B2xMH3nDgVzz21zr3JbJfR9vRmlH9LvzK7h/YPKZ0rYm/VI3XRx+t90/EKc5JlUAQBAEAQBAEBD0qPq+4t+NkBjN/tQHzsW2yO8ZHvGS5Z9CvfU67yY14koGsv0oXvY4ddnOL2Hus63ulXqDvCx5DNqThiXLlLX6MzOtFEZ6KeJou50bsI4vHSaPEBbzV4tFTCVFTrQm9kzk/J/A5+kYcIP1Ze9+XkAMcOlwzIHtVOivXR6bNKsVhZa72sdsur55E57SyvqNPbaJpfDBigfKPJBET7398kexV1eVW62R2pKNLAcEn60vWt8V9DoV1YOKcn18bWwTvkdNKyCSUiJrJ3gAYb2wNPRG9U63Gne+h6XLPRqsFDhTklroabLIXOxPJe70nkud4nNQNtnajCMVaKsbnyX6KdJU84DwGwFzHRkHE7aRuAIO4Z/BT4eN3xHGznEKMOytvr4M6vdXDzJp1fqBFLVPqHTSAukEmBrWYQQQbXN77lC6KcuK506eaVIUlSSW1jOaxwDmVUGtAJp6i1gBns3Lea9VlTDSarQb6rzMDyW6PjZRNnbixz32lzdv1UkjW4R1ZFaUIpRuXM2rSlXcHtHb4pEblU0VGYOchpEzXQx7QOdlHd2Vr23nfvWteKtxcyTKK0u07L8rv4mV1D1k55BhkP18QAk+2PNlHf19veFvSnxLvK+Y4T0epp7L2+xk9aWXoaocaeew7dm6y3n7LK+Edq8H3rzODNOS5x7g6rySv/7SUcKgnxjj/RW8P7LPM55/fRf8v1ZvtAfrR3O+CsHFMygCAIAgCAIAgImlP2Tvd/qCAxLSgPn/AEm3DPKOEso8HuC5r3Z7yi704vuXkSdX9OSUcwkizBykid5MjOB4EdR6u64OYTcHdEOLwkMRDhl8H0Op6L15o5hnKIHdcc/Qt3O8k+wq5GtB8zzFbLcRTfs3Xdr+pOk1jo2Ak1NOL5nDIwk9tmm5W3HFcyBYWvLTgl4M07WjlEDmGOhv0gQ6pcC2wP8AhtOd/tG1uodYhqV+UTrYPKJcXFW8PuYrk+1khomzifH0zEWBjcXkhwdfhvatKNRQvcs5ngqleUXT5XNmfynUvVFUO7cMYH+4pfSInPWTV+q+f2NZ111vjroo2RxyRlkmPFJhsRhc22RPEeChq1VNWR0cvy+eHm5Sa1VtDUbqE7BndV9aZKESiONsm1LCcZcAMIcMgN/lfgpKdVw2OfjcBHEtNu1jKycpdWd0dO33ZCf61v6RIqrJaPNv5fYjv5RK07nRN7ov1JWO3mbrJ8P3+JDqNdq54LXT5OBaWtiiAIIsR5N9y1dab5k0Mrw0Xfh+b+5Bo9P1MMYihnfGxt7MZYWuSTna+8laqckrJk1TB0KkuOUU2eNXpaolbhmnmlbkcEkr3MuMx0SbI5Se7N6eGo03eEUn3IjRyOabtc5pta7SQbcLjqyC1JZRjLdXLXknyiXesSfigUYrZC6Gx0zkik+qqG8JIz4tI/KrWG2Z5zPF68H3PzOiUR+uZ739JVk4ZnEAQBAEAQBAEBH0iPqn+qT4ZoDBtKA4PrGzDWVI4VE/gZHEfgVzpq0me3wkr0IPuXkY9algohgWQBAEAQBALoBdALoCmMcVgahpvuz7s1kbEmOhld5MUju6N5+AWbPoRutTW8l4okR6Dqnbqac/6MlvEhZ4JdGRvF0FvOPiiVHqnWu3U0nvYW/EhZ7KfQjeYYZfnR7s1Irj+4t2ukhH51nsZ9DR5nhV+f5P7EmPk9rTvbE31pB+UFbdhMieb4ZdfA3LUHVuai222MZ2mywiNznWwY73u0ekFNRpuF7nJzLG08Tw8Cel9/h3m40zvrGesPxyU5yzYEAQBAEAQBAEB41g+rf6rvgUBr7DkgOW6yan1c1bO+KIFj3lzXmSMAggXyLr779SpzpScm0j0uEzHD06EYzlql0ZFj5Pa07xE3vk/QFY7CZK84wy6+H6nuzk2qjvkgb70hP9Cz6PLuI3nVDkpeC+5Kj5MZfOqIx6rHH4kLPoz6kbzuHKD8T3j5L/AEqr7sPzL1n0bvNHnnSn8/0JUfJlD508p7msHyK29GXUied1OUF8z3Zya0o3yTu7MUYH4Mus+jx6s0edV+Sj4P7kqPk+ohvbI71pXfKyz2ECN5viXzXge8eo1CP3F/WklP5lnsYdDR5pin+b5L7EqPVSiG6mi9rcXxus9lDoRPH4l/nZ7s0BSjdTQDt2Md/gs9nHojR4uu95y8WS2UcbfJjY3uY0fALayInUm92/E9m5bsu5ZNCuJAUxIBjCAptQgKCUIC4Enc1x7gUBO0bRFzg94LQ09FpyJPE9iAzCAIAgCAIAgCAtkbcEcQR4oDW5YjGcL/YeojiEBYZRxQASjvQFwudzXHuaUBeIn+g/7pQFwpZD5h9th8SgLxQy+hbvc39UBcNGy8Gjvd/ZAXDRUnFnif0QF40Q/reB7CUBcNDnrk8G/wB0BcNDjre72AIC8aHZ6Tz7R+iAuGiY/tH3j8kBeNGRej/M79UBeKCP0B7c0BeKSMeY37oQF7Ymjc0DuAQF6AIAgCAIAgCAIAgCAIC18YPlAHvF0BQRgbgB3AIC9AEAQBAEAQBAEAQFH7jbf1d6A8MDr3z6t5HH/wCoCmB34C+Y3oCmzcL28b9/6hAXFrvjfxysgLdm78Rw35ZlAVDH8TuPjlZAXPDs7ZcMxb2oCmB3aN1s87Xzv7LoD2jBtn2oC5AEAQBAEAQBAEAQFpcgPN04CA8zWBAWGuCAtOkBxQFPpFvFAU+km8UBT6TbxQD6TbxQD6TbxQD6TbxQD6SHFAV+km8UBUaRbxQFwrxxQFwrRxQF4qwgPRswKA9A5AVQBAEAQBAEAQBAEBQoDxmagMfPE5AQ5IHIDwdTvQHm6megPM0z+1AWmmf2oCnNnoCnNXoBzV6Ac2egK82f2oCopn9qAvFM9AXtpnoD1ZTvQEiOByAnQRlATowgPVAEAQBAEAQBAEAQBAUsgKFgQFuyCApsQgKc3CAc3HBAU5sOCAc2CApzUcEA5sOCAc1HBAV5sEA5sOCArzccEBXYBABCEBdswgKhqAu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0" b="41137"/>
          <a:stretch/>
        </p:blipFill>
        <p:spPr>
          <a:xfrm>
            <a:off x="0" y="5884147"/>
            <a:ext cx="4006784" cy="36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558" y="6108761"/>
            <a:ext cx="4883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450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National Coordinating Center</a:t>
            </a:r>
            <a:endParaRPr lang="en-US" b="1" spc="45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5" b="15625"/>
          <a:stretch/>
        </p:blipFill>
        <p:spPr>
          <a:xfrm>
            <a:off x="0" y="6481156"/>
            <a:ext cx="4114800" cy="224444"/>
          </a:xfrm>
          <a:prstGeom prst="rect">
            <a:avLst/>
          </a:prstGeom>
        </p:spPr>
      </p:pic>
      <p:pic>
        <p:nvPicPr>
          <p:cNvPr id="21" name="Picture 9" descr="UK-CPHSSR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5562600"/>
            <a:ext cx="16478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4287" y="5257800"/>
            <a:ext cx="679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/>
              <a:t>To receive updates from the Health Security Index, email listserv@lsv.uky.edu with “Subscribe </a:t>
            </a:r>
            <a:r>
              <a:rPr lang="en-US" sz="1600" baseline="0" dirty="0" err="1" smtClean="0"/>
              <a:t>NHSPIndex</a:t>
            </a:r>
            <a:r>
              <a:rPr lang="en-US" sz="1600" baseline="0" dirty="0" smtClean="0"/>
              <a:t>” in the body</a:t>
            </a: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20166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228600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baseline="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Many attempts, Few successes</a:t>
            </a:r>
            <a:endParaRPr lang="en-US" altLang="en-US" baseline="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4" y="1237298"/>
            <a:ext cx="2124075" cy="2771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036" y="2411297"/>
            <a:ext cx="4784164" cy="560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60" y="2362200"/>
            <a:ext cx="850340" cy="791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219200"/>
            <a:ext cx="58674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3300"/>
                </a:solidFill>
              </a:rPr>
              <a:t>ASTHO</a:t>
            </a:r>
            <a:r>
              <a:rPr lang="en-US" b="1" dirty="0" smtClean="0">
                <a:solidFill>
                  <a:srgbClr val="993300"/>
                </a:solidFill>
              </a:rPr>
              <a:t> Bioterrorism Accountability Indicators Project</a:t>
            </a:r>
            <a:endParaRPr lang="en-US" b="1" dirty="0">
              <a:solidFill>
                <a:srgbClr val="9933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832478"/>
            <a:ext cx="2974557" cy="1853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626" y="4026221"/>
            <a:ext cx="2109787" cy="760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3348" y="4949370"/>
            <a:ext cx="3275363" cy="16302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3348" y="4142519"/>
            <a:ext cx="2109787" cy="7605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676400"/>
            <a:ext cx="58674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</a:rPr>
              <a:t>CDC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Public Health Preparedness &amp; Response Capacity    </a:t>
            </a:r>
            <a:b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            Inventory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90800" y="3213352"/>
            <a:ext cx="2819400" cy="1587248"/>
            <a:chOff x="2865039" y="3018247"/>
            <a:chExt cx="2819400" cy="15872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65039" y="3586877"/>
              <a:ext cx="2819400" cy="1018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65039" y="3018247"/>
              <a:ext cx="2819400" cy="598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0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80963"/>
            <a:ext cx="7646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6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 Brief History</a:t>
            </a:r>
            <a:endParaRPr lang="en-US" altLang="en-US" sz="36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990600"/>
            <a:ext cx="7658100" cy="2362200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Collaborative </a:t>
            </a:r>
            <a:r>
              <a:rPr lang="en-US" altLang="en-US" sz="2000" b="1" dirty="0">
                <a:solidFill>
                  <a:srgbClr val="C00000"/>
                </a:solidFill>
              </a:rPr>
              <a:t>Development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CDC, ASTHO </a:t>
            </a:r>
            <a:r>
              <a:rPr lang="en-US" altLang="en-US" sz="2000" dirty="0"/>
              <a:t>and &gt;25 collaborating organizations  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1</a:t>
            </a:r>
            <a:r>
              <a:rPr lang="en-US" altLang="en-US" sz="2000" b="1" baseline="30000" dirty="0" smtClean="0">
                <a:solidFill>
                  <a:srgbClr val="C00000"/>
                </a:solidFill>
              </a:rPr>
              <a:t>st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Release: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Initial model structure and </a:t>
            </a:r>
            <a:r>
              <a:rPr lang="en-US" altLang="en-US" sz="2000" dirty="0" smtClean="0"/>
              <a:t>results</a:t>
            </a:r>
            <a:endParaRPr lang="en-US" altLang="en-US" sz="2000" dirty="0"/>
          </a:p>
          <a:p>
            <a:pPr marL="914400" lvl="1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/>
              <a:t>5 domains and 14 subdomains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/>
              <a:t>128 measures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2</a:t>
            </a:r>
            <a:r>
              <a:rPr lang="en-US" altLang="en-US" sz="2000" b="1" baseline="30000" dirty="0" smtClean="0">
                <a:solidFill>
                  <a:srgbClr val="C00000"/>
                </a:solidFill>
              </a:rPr>
              <a:t>nd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Release</a:t>
            </a:r>
            <a:r>
              <a:rPr lang="en-US" altLang="en-US" sz="2000" dirty="0" smtClean="0"/>
              <a:t>: Revised </a:t>
            </a:r>
            <a:r>
              <a:rPr lang="en-US" altLang="en-US" sz="2000" dirty="0"/>
              <a:t>model and </a:t>
            </a:r>
            <a:r>
              <a:rPr lang="en-US" altLang="en-US" sz="2000" dirty="0" smtClean="0"/>
              <a:t>results</a:t>
            </a:r>
            <a:endParaRPr lang="en-US" altLang="en-US" sz="2000" dirty="0"/>
          </a:p>
          <a:p>
            <a:pPr marL="914400" lvl="1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/>
              <a:t>6 domains and 18 active subdomains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 smtClean="0"/>
              <a:t>Measures: 119 </a:t>
            </a:r>
            <a:r>
              <a:rPr lang="en-US" altLang="en-US" sz="1600" dirty="0"/>
              <a:t>retained + 75 new = 194 measures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Transition to Robert Wood Johnson Foundation</a:t>
            </a:r>
          </a:p>
          <a:p>
            <a:pPr lvl="2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 smtClean="0"/>
              <a:t>Validation studies and revision </a:t>
            </a:r>
            <a:r>
              <a:rPr lang="en-US" altLang="en-US" sz="1600" dirty="0"/>
              <a:t>to </a:t>
            </a:r>
            <a:r>
              <a:rPr lang="en-US" altLang="en-US" sz="1600" dirty="0" smtClean="0"/>
              <a:t>methodology &amp; measures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</a:rPr>
              <a:t>3</a:t>
            </a:r>
            <a:r>
              <a:rPr lang="en-US" altLang="en-US" sz="2000" b="1" baseline="30000" dirty="0">
                <a:solidFill>
                  <a:srgbClr val="C00000"/>
                </a:solidFill>
              </a:rPr>
              <a:t>rd</a:t>
            </a:r>
            <a:r>
              <a:rPr lang="en-US" altLang="en-US" sz="2000" b="1" dirty="0">
                <a:solidFill>
                  <a:srgbClr val="C00000"/>
                </a:solidFill>
              </a:rPr>
              <a:t> Release: </a:t>
            </a:r>
            <a:r>
              <a:rPr lang="en-US" altLang="en-US" sz="2000" dirty="0"/>
              <a:t>Revised model and </a:t>
            </a:r>
            <a:r>
              <a:rPr lang="en-US" altLang="en-US" sz="2000" dirty="0" smtClean="0"/>
              <a:t>results</a:t>
            </a:r>
          </a:p>
          <a:p>
            <a:pPr marL="914400" lvl="3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 smtClean="0"/>
              <a:t>6 domains &amp; </a:t>
            </a:r>
            <a:r>
              <a:rPr lang="en-US" altLang="en-US" sz="1600" dirty="0" smtClean="0">
                <a:solidFill>
                  <a:srgbClr val="FF0000"/>
                </a:solidFill>
              </a:rPr>
              <a:t>19</a:t>
            </a:r>
            <a:r>
              <a:rPr lang="en-US" altLang="en-US" sz="1600" dirty="0" smtClean="0"/>
              <a:t> active subdomains</a:t>
            </a:r>
          </a:p>
          <a:p>
            <a:pPr marL="914400" lvl="3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 smtClean="0"/>
              <a:t>Measures: 65% retained, 12% </a:t>
            </a:r>
            <a:r>
              <a:rPr lang="en-US" altLang="en-US" sz="1600" dirty="0" err="1" smtClean="0"/>
              <a:t>respecified</a:t>
            </a:r>
            <a:r>
              <a:rPr lang="en-US" altLang="en-US" sz="1600" dirty="0" smtClean="0"/>
              <a:t>, 8 new = 135 total </a:t>
            </a:r>
          </a:p>
          <a:p>
            <a:pPr marL="914400" lvl="3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 smtClean="0"/>
              <a:t>Valid comparisons over time + confidence intervals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4</a:t>
            </a:r>
            <a:r>
              <a:rPr lang="en-US" altLang="en-US" sz="2000" b="1" baseline="30000" dirty="0" smtClean="0">
                <a:solidFill>
                  <a:srgbClr val="C00000"/>
                </a:solidFill>
              </a:rPr>
              <a:t>th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Release: </a:t>
            </a:r>
            <a:r>
              <a:rPr lang="en-US" altLang="en-US" sz="2000" dirty="0" smtClean="0"/>
              <a:t>Refined </a:t>
            </a:r>
            <a:r>
              <a:rPr lang="en-US" altLang="en-US" sz="2000" dirty="0"/>
              <a:t>model and </a:t>
            </a:r>
            <a:r>
              <a:rPr lang="en-US" altLang="en-US" sz="2000" dirty="0" smtClean="0"/>
              <a:t>results</a:t>
            </a:r>
          </a:p>
          <a:p>
            <a:pPr marL="914400" lvl="3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 smtClean="0"/>
              <a:t>Added District of Columbia</a:t>
            </a:r>
            <a:endParaRPr lang="en-US" altLang="en-US" sz="1600" dirty="0"/>
          </a:p>
          <a:p>
            <a:pPr marL="914400" lvl="3" indent="-457200" algn="l" eaLnBrk="1" hangingPunct="1"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US" altLang="en-US" sz="1600" dirty="0" smtClean="0"/>
              <a:t>Measures: 4 dropped, 7 </a:t>
            </a:r>
            <a:r>
              <a:rPr lang="en-US" altLang="en-US" sz="1600" dirty="0" err="1" smtClean="0"/>
              <a:t>respecified</a:t>
            </a:r>
            <a:r>
              <a:rPr lang="en-US" altLang="en-US" sz="1600" dirty="0" smtClean="0"/>
              <a:t>, </a:t>
            </a:r>
            <a:r>
              <a:rPr lang="en-US" altLang="en-US" sz="1600" dirty="0"/>
              <a:t>8 </a:t>
            </a:r>
            <a:r>
              <a:rPr lang="en-US" altLang="en-US" sz="1600" dirty="0" smtClean="0"/>
              <a:t>new </a:t>
            </a:r>
            <a:r>
              <a:rPr lang="en-US" altLang="en-US" sz="1600" dirty="0"/>
              <a:t>=</a:t>
            </a:r>
            <a:r>
              <a:rPr lang="en-US" altLang="en-US" sz="1600" dirty="0" smtClean="0"/>
              <a:t>139 total</a:t>
            </a:r>
            <a:endParaRPr lang="en-US" altLang="en-US" sz="2000" dirty="0" smtClean="0"/>
          </a:p>
        </p:txBody>
      </p:sp>
      <p:sp>
        <p:nvSpPr>
          <p:cNvPr id="2" name="Up-Down Arrow 1"/>
          <p:cNvSpPr/>
          <p:nvPr/>
        </p:nvSpPr>
        <p:spPr bwMode="auto">
          <a:xfrm>
            <a:off x="1143000" y="990600"/>
            <a:ext cx="381000" cy="5622925"/>
          </a:xfrm>
          <a:prstGeom prst="up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1609"/>
            <a:ext cx="2057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12/2013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514600"/>
            <a:ext cx="2057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12/2014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06609"/>
            <a:ext cx="2057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1/2015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5809"/>
            <a:ext cx="2057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2012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192409"/>
            <a:ext cx="2057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4/2016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411609"/>
            <a:ext cx="20574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4/2017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80963"/>
            <a:ext cx="7646987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What the Index measures</a:t>
            </a:r>
            <a:endParaRPr lang="en-US" altLang="en-US" sz="40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19123" cy="583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1082"/>
            <a:ext cx="1752600" cy="55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80963"/>
            <a:ext cx="91439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Enhanced Methodology</a:t>
            </a:r>
            <a:endParaRPr lang="en-US" altLang="en-US" sz="40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3810000" cy="2362200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139 </a:t>
            </a:r>
            <a:r>
              <a:rPr lang="en-US" altLang="en-US" sz="2000" b="1" dirty="0"/>
              <a:t>individual </a:t>
            </a:r>
            <a:r>
              <a:rPr lang="en-US" altLang="en-US" sz="2000" b="1" dirty="0" smtClean="0"/>
              <a:t>measures</a:t>
            </a:r>
          </a:p>
          <a:p>
            <a:pPr algn="l" eaLnBrk="1" hangingPunct="1">
              <a:tabLst>
                <a:tab pos="457200" algn="l"/>
              </a:tabLst>
              <a:defRPr/>
            </a:pPr>
            <a:r>
              <a:rPr lang="en-US" altLang="en-US" sz="2000" b="1" dirty="0" smtClean="0"/>
              <a:t> 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000" b="1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19 subdomains</a:t>
            </a:r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000" b="1" dirty="0" smtClean="0"/>
          </a:p>
          <a:p>
            <a:pPr algn="l" eaLnBrk="1" hangingPunct="1">
              <a:tabLst>
                <a:tab pos="457200" algn="l"/>
              </a:tabLst>
              <a:defRPr/>
            </a:pPr>
            <a:endParaRPr lang="en-US" altLang="en-US" sz="2000" b="1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/>
              <a:t>6 </a:t>
            </a:r>
            <a:r>
              <a:rPr lang="en-US" altLang="en-US" sz="2000" b="1" dirty="0" smtClean="0"/>
              <a:t>domains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000" b="1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000" b="1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State overall values</a:t>
            </a:r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000" b="1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000" b="1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National overall values</a:t>
            </a:r>
            <a:endParaRPr lang="en-US" altLang="en-US" sz="2000" b="1" dirty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000" b="1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1082"/>
            <a:ext cx="1752600" cy="55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3962400" y="1143000"/>
            <a:ext cx="518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algn="l" eaLnBrk="1" hangingPunct="1">
              <a:buFontTx/>
              <a:buBlip>
                <a:blip r:embed="rId4"/>
              </a:buBlip>
              <a:tabLst>
                <a:tab pos="347663" algn="l"/>
              </a:tabLst>
              <a:defRPr/>
            </a:pPr>
            <a:r>
              <a:rPr lang="en-US" altLang="en-US" sz="2000" kern="0" baseline="0" dirty="0" smtClean="0"/>
              <a:t>Normalized to 0-10 scale using min-max scaling to preserve distributions</a:t>
            </a:r>
          </a:p>
          <a:p>
            <a:pPr marL="347663" indent="-347663" algn="l" eaLnBrk="1" hangingPunct="1">
              <a:buFontTx/>
              <a:buBlip>
                <a:blip r:embed="rId4"/>
              </a:buBlip>
              <a:tabLst>
                <a:tab pos="347663" algn="l"/>
              </a:tabLst>
              <a:defRPr/>
            </a:pPr>
            <a:r>
              <a:rPr lang="en-US" altLang="en-US" sz="2000" kern="0" baseline="0" dirty="0"/>
              <a:t>Imputations based on multivariate longitudinal models</a:t>
            </a:r>
            <a:endParaRPr lang="en-US" altLang="en-US" sz="2000" kern="0" baseline="0" dirty="0" smtClean="0"/>
          </a:p>
          <a:p>
            <a:pPr marL="347663" indent="-347663" algn="l" eaLnBrk="1" hangingPunct="1">
              <a:buFontTx/>
              <a:buBlip>
                <a:blip r:embed="rId4"/>
              </a:buBlip>
              <a:tabLst>
                <a:tab pos="347663" algn="l"/>
              </a:tabLst>
              <a:defRPr/>
            </a:pPr>
            <a:r>
              <a:rPr lang="en-US" altLang="en-US" sz="2000" kern="0" baseline="0" dirty="0" smtClean="0"/>
              <a:t>Empirical weights based on Delphi expert panels</a:t>
            </a:r>
          </a:p>
          <a:p>
            <a:pPr marL="347663" indent="-347663" algn="l" eaLnBrk="1" hangingPunct="1">
              <a:buFontTx/>
              <a:buBlip>
                <a:blip r:embed="rId4"/>
              </a:buBlip>
              <a:tabLst>
                <a:tab pos="347663" algn="l"/>
              </a:tabLst>
              <a:defRPr/>
            </a:pPr>
            <a:r>
              <a:rPr lang="en-US" altLang="en-US" sz="2000" kern="0" baseline="0" dirty="0" smtClean="0"/>
              <a:t>Bootstrapped confidence intervals reflect sampling and measurement error</a:t>
            </a:r>
          </a:p>
          <a:p>
            <a:pPr marL="347663" indent="-347663" algn="l" eaLnBrk="1" hangingPunct="1">
              <a:buFontTx/>
              <a:buBlip>
                <a:blip r:embed="rId4"/>
              </a:buBlip>
              <a:tabLst>
                <a:tab pos="347663" algn="l"/>
              </a:tabLst>
              <a:defRPr/>
            </a:pPr>
            <a:r>
              <a:rPr lang="en-US" altLang="en-US" sz="2000" kern="0" baseline="0" dirty="0" smtClean="0"/>
              <a:t>Annual estimates for 2013-2016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5211064">
            <a:off x="1428442" y="2422987"/>
            <a:ext cx="362779" cy="723900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 rot="5211064">
            <a:off x="1409179" y="1418251"/>
            <a:ext cx="362779" cy="723900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14" name="Striped Right Arrow 13"/>
          <p:cNvSpPr/>
          <p:nvPr/>
        </p:nvSpPr>
        <p:spPr bwMode="auto">
          <a:xfrm rot="5211064">
            <a:off x="1409179" y="3551851"/>
            <a:ext cx="362779" cy="723900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15" name="Striped Right Arrow 14"/>
          <p:cNvSpPr/>
          <p:nvPr/>
        </p:nvSpPr>
        <p:spPr bwMode="auto">
          <a:xfrm rot="5211064">
            <a:off x="1428442" y="4664474"/>
            <a:ext cx="362779" cy="723900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447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Weighted average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2438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Weighted average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35090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Weighted average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46730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Unweighted</a:t>
            </a:r>
            <a:r>
              <a:rPr lang="en-US" b="1" dirty="0" smtClean="0">
                <a:solidFill>
                  <a:schemeClr val="accent2"/>
                </a:solidFill>
              </a:rPr>
              <a:t> average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1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472997"/>
              </p:ext>
            </p:extLst>
          </p:nvPr>
        </p:nvGraphicFramePr>
        <p:xfrm>
          <a:off x="4191000" y="4471473"/>
          <a:ext cx="4718400" cy="2234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29"/>
                <a:gridCol w="1156471"/>
              </a:tblGrid>
              <a:tr h="31916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Reliability by Domain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Alpha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91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security surveillance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0.712</a:t>
                      </a:r>
                      <a:endParaRPr lang="en-US" sz="1400" dirty="0"/>
                    </a:p>
                  </a:txBody>
                  <a:tcPr/>
                </a:tc>
              </a:tr>
              <a:tr h="3191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Community planning &amp; engagement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0.631</a:t>
                      </a:r>
                      <a:endParaRPr lang="en-US" sz="1400" dirty="0"/>
                    </a:p>
                  </a:txBody>
                  <a:tcPr/>
                </a:tc>
              </a:tr>
              <a:tr h="3191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Incident</a:t>
                      </a:r>
                      <a:r>
                        <a:rPr lang="en-US" sz="1400" baseline="0" dirty="0" smtClean="0"/>
                        <a:t> &amp; information 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0.734</a:t>
                      </a:r>
                      <a:endParaRPr lang="en-US" sz="1400" dirty="0"/>
                    </a:p>
                  </a:txBody>
                  <a:tcPr/>
                </a:tc>
              </a:tr>
              <a:tr h="3191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Healthcare</a:t>
                      </a:r>
                      <a:r>
                        <a:rPr lang="en-US" sz="1400" baseline="0" dirty="0" smtClean="0"/>
                        <a:t> delivery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0.596</a:t>
                      </a:r>
                      <a:endParaRPr lang="en-US" sz="1400" dirty="0"/>
                    </a:p>
                  </a:txBody>
                  <a:tcPr/>
                </a:tc>
              </a:tr>
              <a:tr h="3191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Countermeasure 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0.654</a:t>
                      </a:r>
                      <a:endParaRPr lang="en-US" sz="1400" dirty="0"/>
                    </a:p>
                  </a:txBody>
                  <a:tcPr/>
                </a:tc>
              </a:tr>
              <a:tr h="3191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Environmental/occupational health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0.749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2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2" y="304800"/>
            <a:ext cx="76469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Steady but slow progress</a:t>
            </a:r>
            <a:endParaRPr lang="en-US" altLang="en-US" sz="44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4227"/>
            <a:ext cx="2057400" cy="65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8534400" cy="47243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19450" y="6395891"/>
            <a:ext cx="31242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*statistically significant change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8442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2" y="152400"/>
            <a:ext cx="914399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6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The U.S. improved in most domains during 2013-16, </a:t>
            </a:r>
            <a:br>
              <a:rPr lang="en-US" altLang="en-US" sz="36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</a:br>
            <a:r>
              <a:rPr lang="en-US" altLang="en-US" sz="36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except healthcare delivery and environmental health</a:t>
            </a:r>
            <a:endParaRPr lang="en-US" altLang="en-US" sz="36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52654"/>
            <a:ext cx="1904999" cy="6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686799" cy="4724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9450" y="6395891"/>
            <a:ext cx="31242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*statistically significant change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1937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1785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400" dirty="0" smtClean="0">
                <a:solidFill>
                  <a:srgbClr val="171D5B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Geographic disparities in health security are large and persistent</a:t>
            </a:r>
            <a:endParaRPr lang="en-US" altLang="en-US" sz="3400" dirty="0">
              <a:solidFill>
                <a:srgbClr val="171D5B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-33754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Results</a:t>
            </a:r>
            <a:endParaRPr lang="en-US" b="1" spc="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" y="3848100"/>
            <a:ext cx="419036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90600"/>
            <a:ext cx="4204951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69" y="990600"/>
            <a:ext cx="4471932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918872"/>
            <a:ext cx="4548187" cy="259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572" y="6520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43372" y="6520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7172" y="35476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4714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4" name="Notched Right Arrow 3"/>
          <p:cNvSpPr/>
          <p:nvPr/>
        </p:nvSpPr>
        <p:spPr bwMode="auto">
          <a:xfrm>
            <a:off x="4038600" y="2190750"/>
            <a:ext cx="609600" cy="438150"/>
          </a:xfrm>
          <a:prstGeom prst="notch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18" name="Notched Right Arrow 17"/>
          <p:cNvSpPr/>
          <p:nvPr/>
        </p:nvSpPr>
        <p:spPr bwMode="auto">
          <a:xfrm rot="5400000">
            <a:off x="6831835" y="3275072"/>
            <a:ext cx="609600" cy="457200"/>
          </a:xfrm>
          <a:prstGeom prst="notch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19" name="Notched Right Arrow 18"/>
          <p:cNvSpPr/>
          <p:nvPr/>
        </p:nvSpPr>
        <p:spPr bwMode="auto">
          <a:xfrm rot="10800000">
            <a:off x="3986213" y="4999056"/>
            <a:ext cx="609600" cy="435860"/>
          </a:xfrm>
          <a:prstGeom prst="notch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55389" b="57500"/>
          <a:stretch/>
        </p:blipFill>
        <p:spPr bwMode="auto">
          <a:xfrm>
            <a:off x="241219" y="5898303"/>
            <a:ext cx="682467" cy="560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92503" r="76596" b="-3"/>
          <a:stretch/>
        </p:blipFill>
        <p:spPr bwMode="auto">
          <a:xfrm>
            <a:off x="1066800" y="6020794"/>
            <a:ext cx="472595" cy="341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55389" b="57500"/>
          <a:stretch/>
        </p:blipFill>
        <p:spPr bwMode="auto">
          <a:xfrm>
            <a:off x="4645424" y="5829300"/>
            <a:ext cx="682467" cy="560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92503" r="76596" b="-3"/>
          <a:stretch/>
        </p:blipFill>
        <p:spPr bwMode="auto">
          <a:xfrm>
            <a:off x="5471005" y="5951791"/>
            <a:ext cx="472595" cy="341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91249" r="77425" b="1253"/>
          <a:stretch/>
        </p:blipFill>
        <p:spPr bwMode="auto">
          <a:xfrm>
            <a:off x="1120216" y="3061712"/>
            <a:ext cx="438917" cy="3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55389" b="57500"/>
          <a:stretch/>
        </p:blipFill>
        <p:spPr bwMode="auto">
          <a:xfrm>
            <a:off x="155733" y="2781465"/>
            <a:ext cx="682467" cy="560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55389" b="57500"/>
          <a:stretch/>
        </p:blipFill>
        <p:spPr bwMode="auto">
          <a:xfrm>
            <a:off x="4712338" y="2866979"/>
            <a:ext cx="682467" cy="560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92503" r="76596" b="-3"/>
          <a:stretch/>
        </p:blipFill>
        <p:spPr bwMode="auto">
          <a:xfrm>
            <a:off x="5537919" y="2989470"/>
            <a:ext cx="472595" cy="341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Oval 30"/>
          <p:cNvSpPr/>
          <p:nvPr/>
        </p:nvSpPr>
        <p:spPr>
          <a:xfrm>
            <a:off x="5053571" y="3012595"/>
            <a:ext cx="90170" cy="9779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74216" y="3118830"/>
            <a:ext cx="96520" cy="83185"/>
          </a:xfrm>
          <a:prstGeom prst="ellipse">
            <a:avLst/>
          </a:prstGeom>
          <a:solidFill>
            <a:srgbClr val="FF33CC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953000" y="5971899"/>
            <a:ext cx="90170" cy="9779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15000" y="6057900"/>
            <a:ext cx="90170" cy="9779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6629400"/>
            <a:ext cx="182881" cy="152400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352800" y="6629400"/>
            <a:ext cx="182881" cy="152400"/>
          </a:xfrm>
          <a:prstGeom prst="rect">
            <a:avLst/>
          </a:prstGeom>
          <a:solidFill>
            <a:srgbClr val="993300">
              <a:alpha val="9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33400" y="6623304"/>
            <a:ext cx="182881" cy="152400"/>
          </a:xfrm>
          <a:prstGeom prst="rect">
            <a:avLst/>
          </a:prstGeom>
          <a:solidFill>
            <a:srgbClr val="006600">
              <a:alpha val="9568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24400" y="6638544"/>
            <a:ext cx="167795" cy="152400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400800" y="6629400"/>
            <a:ext cx="167795" cy="152400"/>
          </a:xfrm>
          <a:prstGeom prst="ellipse">
            <a:avLst/>
          </a:prstGeom>
          <a:solidFill>
            <a:srgbClr val="CC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0"/>
              <a:cs typeface="Geneva" pitchFamily="4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652" y="6581001"/>
            <a:ext cx="8561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1600" algn="l"/>
                <a:tab pos="2798763" algn="l"/>
                <a:tab pos="4114800" algn="l"/>
                <a:tab pos="5834063" algn="l"/>
              </a:tabLst>
            </a:pPr>
            <a:r>
              <a:rPr lang="en-US" sz="1200" b="1" baseline="0" dirty="0" smtClean="0"/>
              <a:t>Above average	Within average	Below average	 %Increase in year	%Decrease in year</a:t>
            </a:r>
            <a:endParaRPr lang="en-US" sz="1200" b="1" baseline="0" dirty="0"/>
          </a:p>
        </p:txBody>
      </p:sp>
    </p:spTree>
    <p:extLst>
      <p:ext uri="{BB962C8B-B14F-4D97-AF65-F5344CB8AC3E}">
        <p14:creationId xmlns:p14="http://schemas.microsoft.com/office/powerpoint/2010/main" val="39681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bllines">
  <a:themeElements>
    <a:clrScheme name="">
      <a:dk1>
        <a:srgbClr val="000066"/>
      </a:dk1>
      <a:lt1>
        <a:srgbClr val="FFFFFF"/>
      </a:lt1>
      <a:dk2>
        <a:srgbClr val="000066"/>
      </a:dk2>
      <a:lt2>
        <a:srgbClr val="D9D9D9"/>
      </a:lt2>
      <a:accent1>
        <a:srgbClr val="DC0081"/>
      </a:accent1>
      <a:accent2>
        <a:srgbClr val="FAFD00"/>
      </a:accent2>
      <a:accent3>
        <a:srgbClr val="FFFFFF"/>
      </a:accent3>
      <a:accent4>
        <a:srgbClr val="000056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Dbl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3F5F"/>
        </a:solidFill>
        <a:ln w="12700" cap="flat" cmpd="sng" algn="ctr">
          <a:solidFill>
            <a:srgbClr val="000000"/>
          </a:solidFill>
          <a:prstDash val="solid"/>
          <a:round/>
          <a:headEnd type="stealth" w="med" len="med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3F5F"/>
        </a:solidFill>
        <a:ln w="12700" cap="flat" cmpd="sng" algn="ctr">
          <a:solidFill>
            <a:srgbClr val="000000"/>
          </a:solidFill>
          <a:prstDash val="solid"/>
          <a:round/>
          <a:headEnd type="stealth" w="med" len="med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bl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804</Words>
  <Application>Microsoft Office PowerPoint</Application>
  <PresentationFormat>On-screen Show (4:3)</PresentationFormat>
  <Paragraphs>225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Adobe Gothic Std B</vt:lpstr>
      <vt:lpstr>Aharoni</vt:lpstr>
      <vt:lpstr>Arial</vt:lpstr>
      <vt:lpstr>Calibri</vt:lpstr>
      <vt:lpstr>Calisto MT</vt:lpstr>
      <vt:lpstr>Garamond</vt:lpstr>
      <vt:lpstr>Geneva</vt:lpstr>
      <vt:lpstr>Helvetica</vt:lpstr>
      <vt:lpstr>Lucida Grande</vt:lpstr>
      <vt:lpstr>Monotype Sorts</vt:lpstr>
      <vt:lpstr>Times New Roman</vt:lpstr>
      <vt:lpstr>Blank Presentation</vt:lpstr>
      <vt:lpstr>Dbllines</vt:lpstr>
      <vt:lpstr>Progress and Priorities for the National Health Security Preparedness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Company>Craig Watkins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Watkins</dc:creator>
  <cp:lastModifiedBy>Mays, Glen P</cp:lastModifiedBy>
  <cp:revision>324</cp:revision>
  <cp:lastPrinted>2015-01-26T15:27:39Z</cp:lastPrinted>
  <dcterms:created xsi:type="dcterms:W3CDTF">2007-10-12T20:14:18Z</dcterms:created>
  <dcterms:modified xsi:type="dcterms:W3CDTF">2017-10-25T12:45:02Z</dcterms:modified>
</cp:coreProperties>
</file>