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370" r:id="rId2"/>
    <p:sldId id="344" r:id="rId3"/>
    <p:sldId id="369" r:id="rId4"/>
    <p:sldId id="338" r:id="rId5"/>
    <p:sldId id="366" r:id="rId6"/>
    <p:sldId id="341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A3DC4"/>
    <a:srgbClr val="000099"/>
    <a:srgbClr val="171D5B"/>
    <a:srgbClr val="2567C9"/>
    <a:srgbClr val="641E25"/>
    <a:srgbClr val="4784DD"/>
    <a:srgbClr val="3B6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2" autoAdjust="0"/>
    <p:restoredTop sz="84370" autoAdjust="0"/>
  </p:normalViewPr>
  <p:slideViewPr>
    <p:cSldViewPr>
      <p:cViewPr varScale="1">
        <p:scale>
          <a:sx n="72" d="100"/>
          <a:sy n="72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pPr>
              <a:defRPr/>
            </a:pPr>
            <a:fld id="{CF9BAF99-FBF4-42C3-A3D6-ED720000F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97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57020" indent="-291161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64647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3050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96365" indent="-232929"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0D076035-85AD-4B68-8C61-E93AE381F8B1}" type="slidenum">
              <a:rPr lang="en-US" altLang="en-US" sz="1300" baseline="0"/>
              <a:pPr/>
              <a:t>1</a:t>
            </a:fld>
            <a:endParaRPr lang="en-US" altLang="en-US" sz="1300" baseline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60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85257" indent="-302021"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208088" indent="-241617"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91323" indent="-241617"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174559" indent="-241617"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657795" indent="-241617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141029" indent="-241617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624265" indent="-241617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4107501" indent="-241617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2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02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85257" indent="-302021"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208088" indent="-241617"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91323" indent="-241617"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174559" indent="-241617"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657795" indent="-241617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3141029" indent="-241617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624265" indent="-241617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4107501" indent="-241617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fld id="{C4654FBC-334E-43DF-A162-09CB847EF55B}" type="slidenum">
              <a:rPr lang="en-US" altLang="en-US" sz="1300" baseline="0"/>
              <a:pPr/>
              <a:t>3</a:t>
            </a:fld>
            <a:endParaRPr lang="en-US" altLang="en-US" sz="13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63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160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96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9" tIns="48320" rIns="96639" bIns="48320"/>
          <a:lstStyle/>
          <a:p>
            <a:pPr eaLnBrk="0" hangingPunct="0"/>
            <a:fld id="{D4EC8744-E3F6-4DB0-A260-9E5234C50150}" type="slidenum">
              <a:rPr lang="en-US"/>
              <a:pPr eaLnBrk="0" hangingPunct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4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10B0-0518-441C-BF6F-B7AC21AEB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22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1341-C07C-46AD-B3FB-B44887BB7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6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3AA2-9579-45D6-B69E-C253C985D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01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171D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7E88-1DFC-4B65-9C6C-3E2549989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6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37BA-35E1-4323-89B1-814F24825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D403-5724-4FCC-A18F-5BD1A5380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39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CEB5-B7DB-4AC8-838E-9790DAE78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60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7BBEE-429C-464F-89EB-4D5D61E51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9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7268-C3AD-4D2D-92E0-D4562AD7A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D5AE-CCC0-430E-AAEC-44CE01BF1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2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6077-692B-46EA-99BD-FD65C385A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27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BC8EFB14-8637-4B9D-9948-8847BFBF1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hyperlink" Target="mailto:Michael.childress@uky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a.hoover@uky.edu" TargetMode="External"/><Relationship Id="rId5" Type="http://schemas.openxmlformats.org/officeDocument/2006/relationships/hyperlink" Target="mailto:glen.mays@uky.edu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1143000" y="857250"/>
            <a:ext cx="6858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4" y="833437"/>
            <a:ext cx="6955631" cy="521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23975" y="1400175"/>
            <a:ext cx="643771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100" dirty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  <a:t>The Analytic Methodology Work Group Monthly Meeting</a:t>
            </a:r>
            <a:br>
              <a:rPr lang="en-US" altLang="en-US" sz="2100" dirty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altLang="en-US" sz="2100" dirty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  <a:t>for the </a:t>
            </a:r>
            <a:r>
              <a:rPr lang="en-US" altLang="en-US" sz="2100" dirty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altLang="en-US" sz="2100" dirty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altLang="en-US" sz="2100" dirty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</a:rPr>
              <a:t>National Health Security Preparedness Index</a:t>
            </a:r>
            <a:endParaRPr lang="en-US" altLang="en-US" sz="1650" i="1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32336" y="3276600"/>
            <a:ext cx="6229349" cy="15144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200">
                <a:latin typeface="Adobe Gothic Std B" pitchFamily="34" charset="-128"/>
                <a:ea typeface="Adobe Gothic Std B" pitchFamily="34" charset="-128"/>
              </a:rPr>
              <a:t>May 13</a:t>
            </a:r>
            <a:r>
              <a:rPr lang="en-US" altLang="en-US" sz="1200" baseline="30000"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altLang="en-US" sz="1200"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altLang="en-US" sz="1200" dirty="0">
                <a:latin typeface="Adobe Gothic Std B" pitchFamily="34" charset="-128"/>
                <a:ea typeface="Adobe Gothic Std B" pitchFamily="34" charset="-128"/>
              </a:rPr>
              <a:t>2015</a:t>
            </a:r>
          </a:p>
          <a:p>
            <a:pPr eaLnBrk="1" hangingPunct="1"/>
            <a:r>
              <a:rPr lang="en-US" altLang="en-US" sz="1200" dirty="0">
                <a:latin typeface="Adobe Gothic Std B" pitchFamily="34" charset="-128"/>
                <a:ea typeface="Adobe Gothic Std B" pitchFamily="34" charset="-128"/>
              </a:rPr>
              <a:t>2:00pm – 3:00pm (EST)</a:t>
            </a:r>
          </a:p>
          <a:p>
            <a:pPr eaLnBrk="1" hangingPunct="1"/>
            <a:r>
              <a:rPr lang="en-US" altLang="en-US" sz="1200" dirty="0">
                <a:latin typeface="Adobe Gothic Std B" pitchFamily="34" charset="-128"/>
                <a:ea typeface="Adobe Gothic Std B" pitchFamily="34" charset="-128"/>
              </a:rPr>
              <a:t>Phone Line: 1-877-394-0659 / Access Code: 7129451782# </a:t>
            </a:r>
          </a:p>
          <a:p>
            <a:pPr eaLnBrk="1" hangingPunct="1"/>
            <a:r>
              <a:rPr lang="en-US" altLang="en-US" sz="1200" i="1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(Please mute computer speakers if using phone audio.)</a:t>
            </a:r>
          </a:p>
          <a:p>
            <a:pPr eaLnBrk="1" hangingPunct="1"/>
            <a:endParaRPr lang="en-US" altLang="en-US" sz="1200" dirty="0">
              <a:latin typeface="Adobe Gothic Std B" pitchFamily="34" charset="-128"/>
              <a:ea typeface="Adobe Gothic Std B" pitchFamily="34" charset="-128"/>
            </a:endParaRPr>
          </a:p>
          <a:p>
            <a:pPr eaLnBrk="1" hangingPunct="1"/>
            <a:r>
              <a:rPr lang="en-US" altLang="en-US" sz="1200" dirty="0">
                <a:latin typeface="Adobe Gothic Std B" pitchFamily="34" charset="-128"/>
                <a:ea typeface="Adobe Gothic Std B" pitchFamily="34" charset="-128"/>
              </a:rPr>
              <a:t>NHSPI Program Management </a:t>
            </a:r>
            <a:r>
              <a:rPr lang="en-US" altLang="en-US" sz="1200" dirty="0">
                <a:latin typeface="Adobe Gothic Std B" pitchFamily="34" charset="-128"/>
                <a:ea typeface="Adobe Gothic Std B" pitchFamily="34" charset="-128"/>
              </a:rPr>
              <a:t>Office</a:t>
            </a:r>
            <a:endParaRPr lang="en-US" altLang="en-US" sz="1200" dirty="0">
              <a:latin typeface="Adobe Gothic Std B" pitchFamily="34" charset="-128"/>
              <a:ea typeface="Adobe Gothic Std B" pitchFamily="34" charset="-128"/>
            </a:endParaRPr>
          </a:p>
          <a:p>
            <a:pPr eaLnBrk="1" hangingPunct="1"/>
            <a:r>
              <a:rPr lang="en-US" altLang="en-US" sz="1050" dirty="0">
                <a:ea typeface="Adobe Gothic Std B" pitchFamily="34" charset="-128"/>
              </a:rPr>
              <a:t>University of </a:t>
            </a:r>
            <a:r>
              <a:rPr lang="en-US" altLang="en-US" sz="1050" dirty="0">
                <a:ea typeface="Adobe Gothic Std B" pitchFamily="34" charset="-128"/>
              </a:rPr>
              <a:t>Kentucky</a:t>
            </a:r>
          </a:p>
          <a:p>
            <a:pPr eaLnBrk="1" hangingPunct="1"/>
            <a:endParaRPr lang="en-US" altLang="en-US" sz="900" dirty="0"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2" y="2295525"/>
            <a:ext cx="340635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11213" y="80963"/>
            <a:ext cx="718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54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Agenda</a:t>
            </a:r>
            <a:endParaRPr lang="en-US" altLang="en-US" sz="54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4438"/>
            <a:ext cx="8659812" cy="2362200"/>
          </a:xfrm>
        </p:spPr>
        <p:txBody>
          <a:bodyPr/>
          <a:lstStyle/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NHSPI Project Update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1800" b="1" dirty="0" smtClean="0"/>
              <a:t>Model Design Workgroup April virtual meeting</a:t>
            </a:r>
            <a:endParaRPr lang="en-US" altLang="en-US" sz="1800" b="1" dirty="0"/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1800" b="1" dirty="0" smtClean="0"/>
              <a:t>National Advisory Committee April virtual meeting</a:t>
            </a:r>
            <a:endParaRPr lang="en-US" altLang="en-US" sz="1800" b="1" dirty="0"/>
          </a:p>
          <a:p>
            <a:pPr marL="1371600" lvl="2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endParaRPr lang="en-US" altLang="en-US" sz="1800" b="1" dirty="0" smtClean="0"/>
          </a:p>
          <a:p>
            <a:pPr marL="457200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2000" b="1" dirty="0" smtClean="0"/>
              <a:t>Weighting Approach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1800" b="1" dirty="0"/>
              <a:t>Old = equal weighting of items within subdomains gives rise to large differences in </a:t>
            </a:r>
            <a:r>
              <a:rPr lang="en-US" altLang="en-US" sz="1800" b="1" u="sng" dirty="0"/>
              <a:t>implicit</a:t>
            </a:r>
            <a:r>
              <a:rPr lang="en-US" altLang="en-US" sz="1800" b="1" dirty="0"/>
              <a:t> weighting in the overall Index</a:t>
            </a:r>
          </a:p>
          <a:p>
            <a:pPr marL="914400" lvl="1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altLang="en-US" sz="1800" b="1" dirty="0"/>
              <a:t>New = </a:t>
            </a:r>
            <a:r>
              <a:rPr lang="en-US" altLang="en-US" sz="1800" b="1" u="sng" dirty="0" smtClean="0"/>
              <a:t>explicit</a:t>
            </a:r>
            <a:r>
              <a:rPr lang="en-US" altLang="en-US" sz="1800" b="1" dirty="0" smtClean="0"/>
              <a:t> weights </a:t>
            </a:r>
            <a:r>
              <a:rPr lang="en-US" altLang="en-US" sz="1800" b="1" dirty="0"/>
              <a:t>based on expert panel Delphi </a:t>
            </a:r>
            <a:r>
              <a:rPr lang="en-US" altLang="en-US" sz="1800" b="1" dirty="0" smtClean="0"/>
              <a:t>ratings</a:t>
            </a:r>
          </a:p>
          <a:p>
            <a:pPr marL="1371600" lvl="2" indent="-457200" algn="l" eaLnBrk="1" hangingPunct="1">
              <a:buBlip>
                <a:blip r:embed="rId4"/>
              </a:buBlip>
              <a:tabLst>
                <a:tab pos="457200" algn="l"/>
              </a:tabLst>
              <a:defRPr/>
            </a:pPr>
            <a:r>
              <a:rPr lang="en-US" sz="1400" b="1" dirty="0" smtClean="0"/>
              <a:t>reflect </a:t>
            </a:r>
            <a:r>
              <a:rPr lang="en-US" sz="1400" b="1" dirty="0"/>
              <a:t>underlying </a:t>
            </a:r>
            <a:r>
              <a:rPr lang="en-US" sz="1400" b="1" dirty="0" smtClean="0"/>
              <a:t>science</a:t>
            </a:r>
            <a:endParaRPr lang="en-US" altLang="en-US" sz="2000" b="1" dirty="0"/>
          </a:p>
          <a:p>
            <a:pPr algn="l" eaLnBrk="1" hangingPunct="1">
              <a:tabLst>
                <a:tab pos="457200" algn="l"/>
              </a:tabLst>
              <a:defRPr/>
            </a:pPr>
            <a:r>
              <a:rPr lang="en-US" altLang="en-US" sz="1600" dirty="0" smtClean="0"/>
              <a:t>	</a:t>
            </a:r>
            <a:endParaRPr lang="en-US" altLang="en-US" sz="1600" dirty="0"/>
          </a:p>
          <a:p>
            <a:pPr marL="457200" indent="-457200" algn="l" eaLnBrk="1" hangingPunct="1">
              <a:buBlip>
                <a:blip r:embed="rId4"/>
              </a:buBlip>
              <a:defRPr/>
            </a:pPr>
            <a:endParaRPr lang="en-US" alt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27035" r="16722" b="21802"/>
          <a:stretch/>
        </p:blipFill>
        <p:spPr>
          <a:xfrm>
            <a:off x="4518314" y="4572000"/>
            <a:ext cx="3939886" cy="1981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4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840252" y="197477"/>
            <a:ext cx="7646987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Current Index Structure and Framework:</a:t>
            </a:r>
            <a:r>
              <a:rPr lang="en-US" altLang="en-US" sz="4000" baseline="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600" baseline="0" dirty="0" smtClean="0">
                <a:solidFill>
                  <a:srgbClr val="003399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Implicit Computational Weighting</a:t>
            </a:r>
            <a:endParaRPr lang="en-US" altLang="en-US" sz="2600" dirty="0">
              <a:solidFill>
                <a:srgbClr val="003399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1212" y="1141767"/>
            <a:ext cx="7391401" cy="5563833"/>
            <a:chOff x="1237129" y="779929"/>
            <a:chExt cx="7297271" cy="5544671"/>
          </a:xfrm>
        </p:grpSpPr>
        <p:pic>
          <p:nvPicPr>
            <p:cNvPr id="9" name="Picture 8"/>
            <p:cNvPicPr/>
            <p:nvPr/>
          </p:nvPicPr>
          <p:blipFill rotWithShape="1">
            <a:blip r:embed="rId4"/>
            <a:srcRect l="63974" t="9615" r="1795" b="29167"/>
            <a:stretch/>
          </p:blipFill>
          <p:spPr bwMode="auto">
            <a:xfrm>
              <a:off x="1237129" y="1066800"/>
              <a:ext cx="7297271" cy="5257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Y:\HSC\Project_Active\CDC-OPHPR-OD-NHSPI\Index_2014\Deliverables\Stakeholder Engagement\2014 Website Content Updates\2014_Index_Structure_art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87"/>
            <a:stretch/>
          </p:blipFill>
          <p:spPr bwMode="auto">
            <a:xfrm>
              <a:off x="1292036" y="779929"/>
              <a:ext cx="7139269" cy="3535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85889"/>
            <a:ext cx="2819400" cy="89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4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4688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401665" cy="3807007"/>
          </a:xfrm>
        </p:spPr>
        <p:txBody>
          <a:bodyPr/>
          <a:lstStyle/>
          <a:p>
            <a:pPr lvl="0"/>
            <a:r>
              <a:rPr lang="en-US" sz="2800" dirty="0"/>
              <a:t>E</a:t>
            </a:r>
            <a:r>
              <a:rPr lang="en-US" sz="2800" dirty="0" smtClean="0"/>
              <a:t>xpert panel, online </a:t>
            </a:r>
            <a:r>
              <a:rPr lang="en-US" sz="2800" dirty="0"/>
              <a:t>Delphi approach </a:t>
            </a:r>
            <a:endParaRPr lang="en-US" sz="2800" dirty="0" smtClean="0"/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gets </a:t>
            </a:r>
            <a:r>
              <a:rPr lang="en-US" sz="2400" dirty="0" smtClean="0"/>
              <a:t>weighted?</a:t>
            </a:r>
          </a:p>
          <a:p>
            <a:pPr lvl="2"/>
            <a:r>
              <a:rPr lang="en-US" sz="2000" dirty="0" smtClean="0"/>
              <a:t>measures</a:t>
            </a:r>
            <a:r>
              <a:rPr lang="en-US" sz="2000" dirty="0"/>
              <a:t>, subdomains, and/or domains?</a:t>
            </a:r>
          </a:p>
          <a:p>
            <a:pPr lvl="1"/>
            <a:r>
              <a:rPr lang="en-US" sz="2400" dirty="0"/>
              <a:t>Weighted with respect to </a:t>
            </a:r>
            <a:r>
              <a:rPr lang="en-US" sz="2400" dirty="0" smtClean="0"/>
              <a:t>what?</a:t>
            </a:r>
          </a:p>
          <a:p>
            <a:pPr lvl="2"/>
            <a:r>
              <a:rPr lang="en-US" sz="2000" dirty="0" smtClean="0"/>
              <a:t>state-specific </a:t>
            </a:r>
            <a:r>
              <a:rPr lang="en-US" sz="2000" dirty="0"/>
              <a:t>risks</a:t>
            </a:r>
            <a:r>
              <a:rPr lang="en-US" sz="2000" dirty="0" smtClean="0"/>
              <a:t>, all hazards, uniform planning scenarios?</a:t>
            </a:r>
          </a:p>
          <a:p>
            <a:pPr lvl="1"/>
            <a:r>
              <a:rPr lang="en-US" sz="2400" dirty="0" smtClean="0"/>
              <a:t>Who are the experts?</a:t>
            </a:r>
          </a:p>
          <a:p>
            <a:pPr>
              <a:buSzPct val="95000"/>
              <a:buBlip>
                <a:blip r:embed="rId5"/>
              </a:buBlip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931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4688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Meetings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401665" cy="3807007"/>
          </a:xfrm>
        </p:spPr>
        <p:txBody>
          <a:bodyPr/>
          <a:lstStyle/>
          <a:p>
            <a:pPr>
              <a:buSzPct val="75000"/>
              <a:buBlip>
                <a:blip r:embed="rId5"/>
              </a:buBlip>
            </a:pPr>
            <a:r>
              <a:rPr lang="en-US" sz="2800" dirty="0" smtClean="0"/>
              <a:t>May 19, Model Design (virtual) 1-2 ET</a:t>
            </a:r>
          </a:p>
          <a:p>
            <a:pPr>
              <a:buSzPct val="75000"/>
              <a:buBlip>
                <a:blip r:embed="rId5"/>
              </a:buBlip>
            </a:pPr>
            <a:r>
              <a:rPr lang="en-US" sz="2800" dirty="0" smtClean="0"/>
              <a:t>June 9, NAC, Washington, D.C.</a:t>
            </a:r>
          </a:p>
          <a:p>
            <a:pPr>
              <a:buSzPct val="75000"/>
              <a:buBlip>
                <a:blip r:embed="rId5"/>
              </a:buBlip>
            </a:pPr>
            <a:r>
              <a:rPr lang="en-US" sz="2800" dirty="0" smtClean="0"/>
              <a:t>June 10, Analytic Methodology (virtual) 2-3 ET</a:t>
            </a:r>
          </a:p>
        </p:txBody>
      </p:sp>
    </p:spTree>
    <p:extLst>
      <p:ext uri="{BB962C8B-B14F-4D97-AF65-F5344CB8AC3E}">
        <p14:creationId xmlns:p14="http://schemas.microsoft.com/office/powerpoint/2010/main" val="28186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SeeBlue-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" r="-259" b="21530"/>
          <a:stretch/>
        </p:blipFill>
        <p:spPr bwMode="auto">
          <a:xfrm>
            <a:off x="0" y="0"/>
            <a:ext cx="919162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12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spc="50" dirty="0">
                <a:ln w="11430"/>
                <a:solidFill>
                  <a:srgbClr val="002060"/>
                </a:solidFill>
              </a:rPr>
              <a:t>For More Information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67030"/>
              </p:ext>
            </p:extLst>
          </p:nvPr>
        </p:nvGraphicFramePr>
        <p:xfrm>
          <a:off x="1017815" y="2962250"/>
          <a:ext cx="7467599" cy="1889125"/>
        </p:xfrm>
        <a:graphic>
          <a:graphicData uri="http://schemas.openxmlformats.org/drawingml/2006/table">
            <a:tbl>
              <a:tblPr/>
              <a:tblGrid>
                <a:gridCol w="7206731"/>
                <a:gridCol w="260868"/>
              </a:tblGrid>
              <a:tr h="188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Glen P. Mays, Ph.D., M.P.H.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  <a:hlinkClick r:id="rId5"/>
                        </a:rPr>
                        <a:t>glen.mays@uky.edu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Anna Goodman Hoover, Ph.D.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  <a:hlinkClick r:id="rId6"/>
                        </a:rPr>
                        <a:t>Anna.Hoover@uky.edu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Michael Childress, M.A.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  <a:hlinkClick r:id="rId7"/>
                        </a:rPr>
                        <a:t>Michael.childress@uky.edu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Garamond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96925" y="2209800"/>
            <a:ext cx="7699375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National Program Office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Supported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by The Robert Wood Johnson Foundation</a:t>
            </a:r>
          </a:p>
        </p:txBody>
      </p:sp>
      <p:sp>
        <p:nvSpPr>
          <p:cNvPr id="135178" name="Rectangle 8"/>
          <p:cNvSpPr>
            <a:spLocks noChangeArrowheads="1"/>
          </p:cNvSpPr>
          <p:nvPr/>
        </p:nvSpPr>
        <p:spPr bwMode="auto">
          <a:xfrm>
            <a:off x="2302743" y="4114799"/>
            <a:ext cx="5079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Email:    NHSPI@uky.edu</a:t>
            </a:r>
          </a:p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Web:       www.nhspi.org / www.publichealthsystems.org</a:t>
            </a:r>
          </a:p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Journal:  www.FrontiersinPHSSR.org</a:t>
            </a:r>
          </a:p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Archive:  works.bepress.com/</a:t>
            </a:r>
            <a:r>
              <a:rPr lang="en-US" b="1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glen_mays</a:t>
            </a:r>
            <a:endParaRPr lang="en-US" b="1" dirty="0" smtClean="0">
              <a:solidFill>
                <a:srgbClr val="000000"/>
              </a:solidFill>
              <a:latin typeface="Garamond" pitchFamily="18" charset="0"/>
              <a:ea typeface="Times New Roman" pitchFamily="18" charset="0"/>
              <a:cs typeface="Garamond" pitchFamily="18" charset="0"/>
            </a:endParaRPr>
          </a:p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Blog:       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Garamond" pitchFamily="18" charset="0"/>
              </a:rPr>
              <a:t>publichealtheconomics.org</a:t>
            </a:r>
            <a:endParaRPr lang="en-US" b="1" dirty="0">
              <a:solidFill>
                <a:srgbClr val="C00000"/>
              </a:solidFill>
              <a:ea typeface="Times New Roman" pitchFamily="18" charset="0"/>
              <a:cs typeface="Garamond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3310" y="1581459"/>
            <a:ext cx="8102600" cy="296314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9" descr="UK-CPHSSR-Logo"/>
          <p:cNvPicPr>
            <a:picLocks noChangeAspect="1" noChangeArrowheads="1"/>
          </p:cNvPicPr>
          <p:nvPr/>
        </p:nvPicPr>
        <p:blipFill rotWithShape="1">
          <a:blip r:embed="rId8" cstate="print"/>
          <a:srcRect t="-27733" b="27733"/>
          <a:stretch/>
        </p:blipFill>
        <p:spPr bwMode="auto">
          <a:xfrm>
            <a:off x="186813" y="5715000"/>
            <a:ext cx="1489587" cy="10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562600" y="5597523"/>
            <a:ext cx="3437542" cy="1184277"/>
            <a:chOff x="5574888" y="5635608"/>
            <a:chExt cx="3437542" cy="1184277"/>
          </a:xfrm>
        </p:grpSpPr>
        <p:pic>
          <p:nvPicPr>
            <p:cNvPr id="13" name="Picture 12" descr="NCC_CombinedLogo_Final_HiRes_300dpi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633" y="5635608"/>
              <a:ext cx="3275309" cy="827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574888" y="6345188"/>
              <a:ext cx="3437542" cy="47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n-US" sz="1600" b="1" spc="180" dirty="0">
                  <a:solidFill>
                    <a:srgbClr val="144082"/>
                  </a:solidFill>
                  <a:effectLst/>
                  <a:latin typeface="Garamond"/>
                  <a:ea typeface="Times New Roman"/>
                </a:rPr>
                <a:t>National Coordinating Center</a:t>
              </a:r>
              <a:endParaRPr lang="en-US" sz="1600" spc="18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AutoShape 2" descr="data:image/jpeg;base64,/9j/4AAQSkZJRgABAQAAAQABAAD/2wCEAAkGBxQSEBQUEBQVEBUUFBAUFA8QFBQVEBQQFRUWFhUUFBYYHCggGBslGxUUITEhJS0rLi8uFx8zODQsNygtLisBCgoKDg0OGxAQGywkICQyLyw0NCwsMCwsLC80Ly8vLCwsNCwsLCwsLCwtLywvLC4sLywsLC8sLCwvLCwsLCwsLP/AABEIAOEA4QMBEQACEQEDEQH/xAAcAAEAAQUBAQAAAAAAAAAAAAAABAECBQYHAwj/xABHEAABAwICBQcIBwYFBQEAAAABAAIDBBESIQUGEzFRBxQiQWFxkTJCUnKBgrHBFSNikqHC0TNDY6Ky4VN0g7PwFyREo/E0/8QAGwEBAAIDAQEAAAAAAAAAAAAAAAMEAQIFBgf/xAA/EQACAQIEAwQIBAMGBwAAAAAAAQIDEQQFITESQVETYZGxFCIycYGhwdEGQuHwI2LxFTNDcpLCJFKCorLS4v/aAAwDAQACEQMRAD8A7igCAIAgCAIAgCAIAgCAIAgCAIAgCAIAgCAIAgCAIAgCAIAgCAIAgCAIAgCAIAgCAIAgCAIAgCAIAgCAIAgCAIAgCAIAgCAIAgCAIAgCAIAgCAIAgCAIAgMBrVp004jZHbaSl1nOF2sY22J1us5tAHb2WQGKptYpI+nJIZmDN4e1gcGec5hY0ZgZ2N72tlvQG6IAgCAIAgCAIAgCAIAgCAIAgCAIAgCAIAgCAIAgCAIAgKEoDSda9Fy14EtMBaHE2PEbGcOtjwk5AAtFr780BgtF6sVsx2crDTxnJ8jy0nD1hjQcyd3BAdDoa44tlOAyUDK3kSNHnRn4t3hAZFAEAQBAEAQBAEAQBAEAQBAEAQBAEAQBAEAQBAEAQBAYidxqXmNhtC02leP3jh+6aeHpH2IDLMaAAALAAAAbgBuAQFUBHraNsrcLx13Dhk5rhuc09RQEOmrHRvEVQczlHPazZPsu9F/Z19SAyiAIAgCAIAgCAIAgCAIAgCAIAgCAIAgCAIAgCAIDFVs7pXmCEltv20w8xp8xp9M/gEBkaeBsbAxgDWtFgB1BAeiAIAgPKpp2yNLHgOad4KAxsc7qYhsxL4ibMqDvZwbL8neKAy4QBAEAQBAEAQBAEAQBAEAQBAEAQBAEAQBAEBjdI1ji7YwftHC7n72xR+m7t4DrQEmipmRMDG7hmST0nOO9zj1koD32g4jxQFNqOKAbUf8AAUBTajt8EA2vYUBa84gQW3BFiDaxB6iEBFoKV0V2tN4/Mjdm5nYHdbeAO7igJmJ3AIBd3YgHSQCx4/BAMB4lAW4i3fmPxCA9kAQBAEAQBAEAQHk+TOzfaUA6XH8EAsePwQFMJ4lAVwdp8SgKbMIBsggKiMICuEICtkBWyAo5wG+w70CVzwkr4m+VJG3ve0fErHEupJGjUltF+DIcmslG3fVU47NtHfwutO1h/wAy8SdZfi3tSl/pf2I79cKEf+TEfVdi+Cx21PqSrKsY/wDDfkRpdfqBv78n1Ypj+RavEU+pLHJMc/yfOP3I0nKPRDc6R3dE4f1WWPSaZKsgxj3SXxX0IsnKfSjdFUO7cMQH4yXWrxcOjJl+HMS95RXxf2I7+VOLzaeU+s6MfAlY9LXQkX4bq86kfB/oS9XdfxV1TIBBsw8Ps8y4jdrS62HAOB61tTxHHLhsQ43I3hqDq8d7W0t1dt7/AENym3FWTgnqEAQBAEAQBAEAQEeLr7z8UBgdZdcIqKRrJI5Xl7MYMYZhtcixxOGeShq11TdmjqYHKquMg5wklZ21v9EzAv5UovNp5D6z2D4XUXpa6HRX4bqc6i8H+hGk5VD5tKPenPyjWrxb5R+f6Eq/DS51f+3/AOiO/lRm82niHe97vkFj0uXQlX4bo86j8F+pFk5TKs+Synb7khP+4tXip937+JLH8O4VbuXiv/UjycolcfOib6sQ/MSsek1CVZDg1yb+P2sRZNea8/8AkEdjY4R+RauvUfMljk2BX+H85fcjv1trTvqpfYWt/pAWO2qdSVZXg1tTXzfmyLJp2qdvqag/68oHgHLV1JPm/EmjgsNHanH/AEr7Ed9fK7ypZXetI8/ErXifUkVGktopfBfYjvz359+awSp22LQwcB4IZ4mXIYF0MC6GRdAUugF0MGf1BfbSdN60g8YpB81LQf8AERzs3V8FU9y/8kdvk3LqHz89Gbh3BAXIAgCAIAgCAICMw5nvPxQHM+V9v11MeMco+65p/MqOL3R638Nv+HUXevJmgXVQ9ILoBdALoLi6C5btRxCC5UOvuQFR2ZngBcnuCyYckldnoaeQNLjFIGgXLzG8NA4k2sAs8L6EXpFJuykr+9Ht9GT9C8Ew2jg2PFG9oe4gkBhcBckArPZy6GnplDX11pvqnbwPWfQdUx8bH08jXylwjZYFzy22KwByAuLk2Cy6U07WI45hhpRlJTVlv3GRm1Hr2sxmC+VyxkkbpB7oOfcLrd4edr2K0c6wcpcPF4p2Nk1C0RST0TjNAHSs22OWSN4aOk7DZzhhJAtcDdbNTUYQlDVanIzTF4mlibQn6rtZJ+74/cwkHJ5WGESB0Drxte1jXvL3XbcDNgAJuOtRrDStc6Dz/DqfA097bKy+Z6f9PannDIccZvGJJJgHbOO7i0NHW8nCbbt3Uno0r2Nf7fo9m58L3slzff3fMlnk8a8SNpa2OeWI2kiLQAH59Fxa8lmYIzB3Hgtnhk/ZlqQrPpxadWk1F7P+q1NHewtc5rwWua5zXNO8OabEHuIKqtWPRQmpxUls9TLaoSYdIUp/jMH3uj81vS9tFTMlfCVF3P7nd3nJdU+eHpCeiO4IC9AEAQBAEAQBARfOd3oDnXLAz/8AK7/MtPt2RHwKp4tbP3/Q9R+Gpf3q/wAv+45yqR6g3PUXVekrYnGV8m1Y4h0Ub2tAjPkOthvnn19St0KUJrXc89muY4nC1EoJcL5tc+fMytNqpo9r63bNlwUpY4uc+UARGBjzmLYziEhy4jsW6o07u/IozzPGyjT4Grz7lvdr4ciZo/U2mgptqac10jrPbG9zWgNebtYMbg0YWkXJuTY9y2jRjGN7XIa2aYitU4OPgS0uvm9Ndei0I2ntWKBuxnOGla2SHb04kbhMb3AFpAcQ2ziLlptbF3jE6VPSWxJhsxxnrUk3JtOztz/XlfnY2So0TG/ZOpmUb4mXOydCwsdl0SyVoOzt2NN7qZwTtw2ObHETjxKo5pvnd/G6e/ijmOs2ial9dNhpXAnZuwUwdLE1pYGghzWjI4HHMDrVKpTk5vQ9Xl+Mw8MNFSqdfa0e9+r695haaokp52vaAJIJL4JAbCRhza8Ag7wQVEm4yv0OhVhDEUXG/qyXLo+h2h8w0jo9pjIDZxGJGuzszGBOzLc4APAPEBdK/aQ05nhOF4PEtS3je3ho/dse1cxlZC5sLw10M7cMjQCYqiCQEixuN1xbg5ZaU1oaU3LDzTmtJLxTRjqDWBkulp4CReKJscN7ZvviqA077/shb+Ee1aKonUcf33liphJwwUatt3d/7fr4krBUsqZnRQNLXBpE09bJsnWAybCI3bMjPq6t+a29ZSdl8yK9GVKKlLXooK/jdXOT6e07NJJUMZJs4XyPc6GneTA5xsHuDrNL2uIJzFjdUJ1G20tj1+DwNKNOEpRvJLdrVdObtY6jqUNloyAPlbidGXte8+SJbvaCHHPDiA9iu0tKa1PKZi+PFzajonbw0fiatqfrRzarqYa6odKDIWsqpCSy8bnt4nA1wIItkM1DSq8MmpM6mPy91qFOrh4W01S31S8WufNmbrdKwxmWR2lQGOOKOGkbSGQDM4fIe6TM5HLtPWpZTiteLwsUaeHqz4YLD683Lit5pI5TV1BkkfI4lxe9zi52HEbnIuwgC9rXsLLnyd3c9nRpqnTjBcl+9yRoN9qunPCopz4StWYO0l70aYpXoVF/LLyZ9AuXWPnB6U56I/51oD1QBAEAQBAEAQEN/lu9nwQGh8rrf+3pzwmcPGNx/KqmL9lHovw4/wCNNfy/U5hdUj1hl9UKuaKuhdTN2j3EsMQLW7SK2J7buIANm3FzvaFLRk1NWOfmlOnUw0u0dktb9Hy28DeuVfSYjpmwNydUOu+2/Yx2Jv3uwDuBVrEytG3U89kWH7Ss6j2j5v8AbMForXtnNRTV9OaljWtZiaWnG1tsONrrZiw6QPVdRRxC4eGSuX8Rk0+27XDz4Xv7vdbyIOmta4pHQCnpI4Y4JIpOk2PavEbgRHiDTgblnvv4g6zrJtWWxNhsrqQjPtajbkmudlfn3vwJjeUFrZ3TtoY2vLBHjbM8HADezgGYXeF+1beka34SJ5HJ01TdV2vfb9b/ADMtq7rDMyrqJdJOio2vZTuEcocHOjDJCxsBxZ2xAuycbutYHdJCo1JuehRxeDpyowhhk5tX1XW6vfTu02+JoOmapstVPKy+CSaV7b5HC5xIJHVffbtVSbUpNo9Ng6cqdCEJbpJEnROsdVSscyml2bXOxkYI39KwBIxtNsgPBZjVlFWTIsRl+HxE+OpG723a8jx0fpypgx7CZ8e0djfbCcT87uNwc8+pFUlHZm1XA4erbjinbRe4gyPLnFziS4uLy+/Sxk3Lr8b53Wl+ZZUIqPClpt8CTPpOd7cEk88jNxY+aRzSOBBNitnOT0bIY4ShCXFGEU/ciKtSwWGNvALFgXBZAAQwVuhm56UsmGRjvRex3g4H5ItzSouKDXVPyPop53rrnzU9aQ9Ad5+JQHsgCAIAgCAIAgIU/lnuCA0rlYZeiYfRqGHxZIPmq2KXqL3nd/D8rYmS6xfmjlF1RPYF8E7mOD43Ojc2+F7CWuFwQbEZjInxWU2ndGlSEakeGauu8rU1UkjsUsj5XAWDpXue4DfYFxJtmfFG29zWnShTVoJL3K3keV1gkF0BfTw7SSOP/EkjZ99wb81mKu0iKtU4KcpdE2dW5VHxuoyw/tGGOdmWQaJWQuN/9W1v0V7E24TyGScccQpLZ3T8G/oclBVA9oMSC5RzwN6C56TxOYcMjXRmwOGRpa6xzBsRuKy01uaQqRmrxaa7ncteC0gOBbcNcA4EXa4BzXC/UQQQe1LGYzjLZloeFgzcmUOjZZo5ZI2/Vwtc6SU5MFhfADbNx4DjnYZraMG02ivVxdOlOMJPWWiX19xDutSxcXQFboCyQ5HuKMynqfR0T7tB4gHxC66PmklZtEiiPRPeUMEhAEAQBAEAQBAQavyx6o+JQGpcpzb6OeeEkJ/nA+agxPsHXyN2xi9z8jj11zz2lxdBcXQFC5Bc3zVPU2PY860icMdsbYXHC0R7w+U78+pvde97K3SoK3FM83j82qOp2OG32v39F9/6mD1bp2O0vEyPEYxUPc0PbgdhjDpAC05i2Hr4bhuUVOK7VJF3GVZrL3KW/Cu/eyNl5RpscskQJxSDR9MzLIF0skzz+EX9srz19Xb3I5WVLhiqnKPHJ+CS+pF191YYyenZRRkyzB4ELMLWYIWgl2drOzGd7Wbx361qSuuHdljK8xnwTdeXqx5u97v6FlNohkuhHSStLZaU1QafOBa95LD2YnZ9ywqadK73VxPFzhmCUH6s+HyWvgS9R9Cw01N9IVth0ccWPMRx+a8Dre7K3eLZlbUaajHjkRZnjKler6NR9z739lzMDyh7eR0dVJC2GOdlogM5bb2if7ZbY2GQBtvBUde7albcvZTKlTjKjGV3Hfp8O42nlB0U17aGmja0TSSMibJbpNgjYBIR2Don3VNWgnwx5nKyzEyg6tZv1Ur/ABb0L9ctXY6iroYIxs7skD3je2lgDbNaOJL7X7uCVaalJL92MYDHTo0qtR66r/U+fyLNdtMCnpX0dJTPMYYY5Jdk/m0LHDMB1rOfnvvkTnc5JWlwx4Yo2y7D9tWVerNXvdK6u39jmAKpHrRdDIuhi5R+49ywZT1PoTRMuKnhd6UUR8WArqxd4o+dYiPDVkujfmZGgOTvW+QWxESkAQBAEAQBAEBBrvLb3FAavyhsvo2fs2LvCVhUNdXps6WTytjIfHyZxe6557e4ugF0Bk9WKJs9bTxPza6S7h1OaxpeWnsOG3tW9OPFJJlLMK0qWHnOO9vPQ6VXxPrNIBkl2UlI5hcHZNqKwgOY37TW3GXG++4tdac525LzPK05Rw+H4o6znf8A6Y8/H97Fs+i3N03HUloax4MbXC3TkEEjnOd22GEccJ4BYcf4vF+9jaOITwLo31Wvu1Wi8/iYzT2rsztJ86eQIG1Oj9m0vF3Eup432bfo5tPabDLrWs6bc+J7afQs4bG044TsEvWcZX0/zNfvkbRJRn6R5xIbRx0zIoy4gN20szsdu2wjHvhS29e76HNVRejdnHdyu/clp9fAwXKI5lJoyaOMkGpmcQL3OKSTay+ywI9oWla0YNdS5lilXxUZP8q8lZEvW2jjcyCWd7RQ0zNs6IZmaQACFgG4tt254rddxmok7N7IiwdSUXKEF/ElpfoubLOUFkDqWOed+EMDjDGLOEkkgZaw6yGh2Y3YieoLFZRcbs2y11VVdOmt9+5L9/QytbV0/O6VwIlmkbI2ANcC0QuGOSbuwssD13txI3bjxIrQhV7Ka2irX9+yXzNV0/pGodpyNlFs3SRwbO02LZDEHSPLsJB8ks3cAopyl2tonSw1GksA5Vr2bvpv0X1M3rlpnm2j3sqHMknmjkjayNpa1xeC0uDHOcQ1oO8nMjtst6s+GFnuyrl+G7bEp001GLT17vDVnGwVzz2hW6GblMSGLi6C53jVN96Cl/y8A8GAfJdKl7C9x4PHq2Kqf5n5md0efK7wpCoTEAQBAEAQBAEBB0lvZ73yQGva5tvo+pH8F5+7n8lHW9hl3LnbF033o4bdc091cXQFHSAbygue2j9JmCaOWMgPjcHNvuNsiD2EEj2raLcWmQ16ca1N05bM2LTWvc880MjGiFsDg9sWLGHSWsS82FxYkW6g4qaVdtprkc3D5RSpwlGTu5aX207tzz0hp+uqqiOpjjkGyN4WQxyPiadzrkDpk5g9mWSw6k5PiQp4PCYenKlOS13u0n+nce+narSdbIxxpp4hE4OjjZFIGNkGYkOMdJ3ad3VvN9pOpN3sR4eGBw0WuNO+jd1t00MxrFPpOtgZFzJ0ABa6RzZWXe5ubbBxBYAc7Z5gZ5Z7z7SatYp4WOBw9RzdTi5LR6edzVtZhXEsdpBsvRGFj3tbsxe1+kwYcRsMzmbBQ1OP8x1sFLBq6w7Wvj89SdovVquraWItla6Bpfso5ZX2aWktPRDTwNuAOVrraNOc4rXQgrY7C4atL1fW5tL49Sd/05rXhokniswYWNL5nhjeDAWgNHYFt6PN7sg/trDRbcYO730Sv7zOaF0ING7O+GomPOS2OLKWSRzWBoaHGwa1jJbuPW7fnnJCHZ97KGJxTxl37MdN9ktfm20YHWrQU9AOf84Ek75s7QtwMdIx9y3GXXtawyGVuCjqQcPXvqXsFiqeJ/4XgtFLrvZrpb4maHJ4ye001VUSPka1xc7ATmL2uQcs9y37BS1bZTWbzo+pCEUl7ytTyYwbJ+ylmMuE7MyOZgD+oODWDI7vajw0baGYZ5W41xJW52/qazqFoKKoqp4ayNxMTL4MbmFrw8NcDhIvvUVGmpSakdLM8bUp0oTovfuvy7zfmaiUDQbU4JsbYpJXZ9xdZWexh0OE80xT3n8l9jikTuiO4LnntUzueosmLR1MeEZb91zm/JdCj7CPEZmrYup7zZNHHpP935qUok9AEAQBAEAQBAQdKbm9/wAv7IDB6xsxUdSOME/+25aVFeDLODlw4im/5l5nBgVzT3pmtVNXn10xaDgjZYyy2uQDua3i42PdYnsMlOm5s5+Px0cLC+7ey/fI65onQNNSt+piY2wzlcA6Q23lz3Z/JXo04x2R5Kvi61d+vJvu5eB70ek4KkOEUsc4bYOaxzX2vuuOG9ZUoy2I50atKzkmvka1rRqHDM0vpWtgmAJDWdGGQ+i5u5p+0PbdRVKCeq3Olgs2q0mo1HxR+a/fQt5MtJx81bTF1p43VBdAQQ9rRIb3ysM3JQkuHh5mM2pSdZ1kvVdtfgbpdTnJNa0brvTzVRpg2VkmORgL2twOey9wC1xI8k7wFFGrFy4S/Vy6rTpds7Nb+JsU0bXtLXgPa4EOY4Xa5p3gg7wpWrlGMnF3WjNT1TrWQVUujWMdaHaytkLrjA9zHtZbfcCXf9ntUNNpS4EdHF05VKUcVJ72XhdX+Rt91Mc051FyjWrTHPHFFGySaN0wxukDWYrWAF83Nbl2qt2/rWZ3P7JvQ44SbbSduR5a+61UlVRmKCQvftI3AbORosCb5uaOolYrVYyjZEmW4DEUa6nNWVnzRneTbTElRSu2pBMT2xNwi31bY2Yb8TvzUlCblHUpZrh4Ua3q89fmzbbqY5hpmt+iHx1MVbSudGdpAyqbGSMcO0Z0nW3gWAd2W4FQVItSUl8TqYPERlSlQqa6Nxvydn+0ZHlDkc3R07o3OY5uxIcwlrgNqwGxGe4lbVr8DsQ5aovExUlda+TOKAqge1Ozcmz76Nh7HTj/ANrz81eoewjx+br/AIuXw8kbdo49N3q/P+6mOYZJAEAQBAEAQBAQtLeQPWHwKAxVa3FFIOLHjxaQsPY3pu00+9Hz0w5DuC5aPoTep2Pk1pRHo6NwGcrpJHHicRa3+VrVfoK0DxmbVHPFSXSy/fxJOv0xbo2pLcrsa33Xva134Erar7DIsuipYqCfU5tyd1BZpKG2QkEsbu1pYXD+ZjVUoO00eizaClhW+lmdour55A0SngEWsTsOQmp3Pt9ogYvExk+1V0rVjsSm55cr/llb9+Jvd1YOOYHR+qNNDUuqWh7pXPkeC912tdITiwtAA84jO6jVKKfEXKmPrVKSpN6aLwMnpTSkVNGZJ3iNo4+U48Gje49gW0pKKuyvSozqy4YK7ObalaUNRpqSZww7Zk1m8GANwNPaGsHgqtKXFUuegzCh2OBjDo19Tql1cPNmla96WpOaVMLZIhNkNm0DHtGva4g2G/IqCrKPC1zOtl1Gv20J2fD8rHJhIOIVI9Xc6ZyPy/V1LeD4nfea4flVvDbM83nq/iQfczOO1iEOlHUsps2ZkT4nnqmIwFnc7ALdo7VJx2nwsorCueF7WPJtP3fobK8Aggi4IIIO4g7wVKUE7aowuvDMWjqofwnH7pDvko6vsMt4B2xMH3nDgVzz21zr3JbJfR9vRmlH9LvzK7h/YPKZ0rYm/VI3XRx+t90/EKc5JlUAQBAEAQBAEBD0qPq+4t+NkBjN/tQHzsW2yO8ZHvGS5Z9CvfU67yY14koGsv0oXvY4ddnOL2Hus63ulXqDvCx5DNqThiXLlLX6MzOtFEZ6KeJou50bsI4vHSaPEBbzV4tFTCVFTrQm9kzk/J/A5+kYcIP1Ze9+XkAMcOlwzIHtVOivXR6bNKsVhZa72sdsur55E57SyvqNPbaJpfDBigfKPJBET7398kexV1eVW62R2pKNLAcEn60vWt8V9DoV1YOKcn18bWwTvkdNKyCSUiJrJ3gAYb2wNPRG9U63Gne+h6XLPRqsFDhTklroabLIXOxPJe70nkud4nNQNtnajCMVaKsbnyX6KdJU84DwGwFzHRkHE7aRuAIO4Z/BT4eN3xHGznEKMOytvr4M6vdXDzJp1fqBFLVPqHTSAukEmBrWYQQQbXN77lC6KcuK506eaVIUlSSW1jOaxwDmVUGtAJp6i1gBns3Lea9VlTDSarQb6rzMDyW6PjZRNnbixz32lzdv1UkjW4R1ZFaUIpRuXM2rSlXcHtHb4pEblU0VGYOchpEzXQx7QOdlHd2Vr23nfvWteKtxcyTKK0u07L8rv4mV1D1k55BhkP18QAk+2PNlHf19veFvSnxLvK+Y4T0epp7L2+xk9aWXoaocaeew7dm6y3n7LK+Edq8H3rzODNOS5x7g6rySv/7SUcKgnxjj/RW8P7LPM55/fRf8v1ZvtAfrR3O+CsHFMygCAIAgCAIAgImlP2Tvd/qCAxLSgPn/AEm3DPKOEso8HuC5r3Z7yi704vuXkSdX9OSUcwkizBykid5MjOB4EdR6u64OYTcHdEOLwkMRDhl8H0Op6L15o5hnKIHdcc/Qt3O8k+wq5GtB8zzFbLcRTfs3Xdr+pOk1jo2Ak1NOL5nDIwk9tmm5W3HFcyBYWvLTgl4M07WjlEDmGOhv0gQ6pcC2wP8AhtOd/tG1uodYhqV+UTrYPKJcXFW8PuYrk+1khomzifH0zEWBjcXkhwdfhvatKNRQvcs5ngqleUXT5XNmfynUvVFUO7cMYH+4pfSInPWTV+q+f2NZ111vjroo2RxyRlkmPFJhsRhc22RPEeChq1VNWR0cvy+eHm5Sa1VtDUbqE7BndV9aZKESiONsm1LCcZcAMIcMgN/lfgpKdVw2OfjcBHEtNu1jKycpdWd0dO33ZCf61v6RIqrJaPNv5fYjv5RK07nRN7ov1JWO3mbrJ8P3+JDqNdq54LXT5OBaWtiiAIIsR5N9y1dab5k0Mrw0Xfh+b+5Bo9P1MMYihnfGxt7MZYWuSTna+8laqckrJk1TB0KkuOUU2eNXpaolbhmnmlbkcEkr3MuMx0SbI5Se7N6eGo03eEUn3IjRyOabtc5pta7SQbcLjqyC1JZRjLdXLXknyiXesSfigUYrZC6Gx0zkik+qqG8JIz4tI/KrWG2Z5zPF68H3PzOiUR+uZ739JVk4ZnEAQBAEAQBAEBH0iPqn+qT4ZoDBtKA4PrGzDWVI4VE/gZHEfgVzpq0me3wkr0IPuXkY9algohgWQBAEAQBALoBdALoCmMcVgahpvuz7s1kbEmOhld5MUju6N5+AWbPoRutTW8l4okR6Dqnbqac/6MlvEhZ4JdGRvF0FvOPiiVHqnWu3U0nvYW/EhZ7KfQjeYYZfnR7s1Irj+4t2ukhH51nsZ9DR5nhV+f5P7EmPk9rTvbE31pB+UFbdhMieb4ZdfA3LUHVuai222MZ2mywiNznWwY73u0ekFNRpuF7nJzLG08Tw8Cel9/h3m40zvrGesPxyU5yzYEAQBAEAQBAEB41g+rf6rvgUBr7DkgOW6yan1c1bO+KIFj3lzXmSMAggXyLr779SpzpScm0j0uEzHD06EYzlql0ZFj5Pa07xE3vk/QFY7CZK84wy6+H6nuzk2qjvkgb70hP9Cz6PLuI3nVDkpeC+5Kj5MZfOqIx6rHH4kLPoz6kbzuHKD8T3j5L/AEqr7sPzL1n0bvNHnnSn8/0JUfJlD508p7msHyK29GXUied1OUF8z3Zya0o3yTu7MUYH4Mus+jx6s0edV+Sj4P7kqPk+ohvbI71pXfKyz2ECN5viXzXge8eo1CP3F/WklP5lnsYdDR5pin+b5L7EqPVSiG6mi9rcXxus9lDoRPH4l/nZ7s0BSjdTQDt2Md/gs9nHojR4uu95y8WS2UcbfJjY3uY0fALayInUm92/E9m5bsu5ZNCuJAUxIBjCAptQgKCUIC4Enc1x7gUBO0bRFzg94LQ09FpyJPE9iAzCAIAgCAIAgCAtkbcEcQR4oDW5YjGcL/YeojiEBYZRxQASjvQFwudzXHuaUBeIn+g/7pQFwpZD5h9th8SgLxQy+hbvc39UBcNGy8Gjvd/ZAXDRUnFnif0QF40Q/reB7CUBcNDnrk8G/wB0BcNDjre72AIC8aHZ6Tz7R+iAuGiY/tH3j8kBeNGRej/M79UBeKCP0B7c0BeKSMeY37oQF7Ymjc0DuAQF6AIAgCAIAgCAIAgCAIC18YPlAHvF0BQRgbgB3AIC9AEAQBAEAQBAEAQFH7jbf1d6A8MDr3z6t5HH/wCoCmB34C+Y3oCmzcL28b9/6hAXFrvjfxysgLdm78Rw35ZlAVDH8TuPjlZAXPDs7ZcMxb2oCmB3aN1s87Xzv7LoD2jBtn2oC5AEAQBAEAQBAEAQFpcgPN04CA8zWBAWGuCAtOkBxQFPpFvFAU+km8UBT6TbxQD6TbxQD6TbxQD6TbxQD6SHFAV+km8UBUaRbxQFwrxxQFwrRxQF4qwgPRswKA9A5AVQBAEAQBAEAQBAEBQoDxmagMfPE5AQ5IHIDwdTvQHm6megPM0z+1AWmmf2oCnNnoCnNXoBzV6Ac2egK82f2oCopn9qAvFM9AXtpnoD1ZTvQEiOByAnQRlATowgPVAEAQBAEAQBAEAQBAUsgKFgQFuyCApsQgKc3CAc3HBAU5sOCAc2CApzUcEA5sOCAc1HBAV5sEA5sOCArzccEBXYBABCEBdswgKhqAu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BQUEBQVEBUUFBAUFA8QFBQVEBQQFRUWFhUUFBYYHCggGBslGxUUITEhJS0rLi8uFx8zODQsNygtLisBCgoKDg0OGxAQGywkICQyLyw0NCwsMCwsLC80Ly8vLCwsNCwsLCwsLCwtLywvLC4sLywsLC8sLCwvLCwsLCwsLP/AABEIAOEA4QMBEQACEQEDEQH/xAAcAAEAAQUBAQAAAAAAAAAAAAAABAECBQYHAwj/xABHEAABAwICBQcIBwYFBQEAAAABAAIDBBESIQUGEzFRBxQiQWFxkTJCUnKBgrHBFSNikqHC0TNDY6Ky4VN0g7PwFyREo/E0/8QAGwEBAAIDAQEAAAAAAAAAAAAAAAMEAQIFBgf/xAA/EQACAQIEAwQIBAMGBwAAAAAAAQIDEQQFITESQVETYZGxFCIycYGhwdEGQuHwI2LxFTNDcpLCJFKCorLS4v/aAAwDAQACEQMRAD8A7igCAIAgCAIAgCAIAgCAIAgCAIAgCAIAgCAIAgCAIAgCAIAgCAIAgCAIAgCAIAgCAIAgCAIAgCAIAgCAIAgCAIAgCAIAgCAIAgCAIAgCAIAgCAIAgCAIAgMBrVp004jZHbaSl1nOF2sY22J1us5tAHb2WQGKptYpI+nJIZmDN4e1gcGec5hY0ZgZ2N72tlvQG6IAgCAIAgCAIAgCAIAgCAIAgCAIAgCAIAgCAIAgCAIAgKEoDSda9Fy14EtMBaHE2PEbGcOtjwk5AAtFr780BgtF6sVsx2crDTxnJ8jy0nD1hjQcyd3BAdDoa44tlOAyUDK3kSNHnRn4t3hAZFAEAQBAEAQBAEAQBAEAQBAEAQBAEAQBAEAQBAEAQBAYidxqXmNhtC02leP3jh+6aeHpH2IDLMaAAALAAAAbgBuAQFUBHraNsrcLx13Dhk5rhuc09RQEOmrHRvEVQczlHPazZPsu9F/Z19SAyiAIAgCAIAgCAIAgCAIAgCAIAgCAIAgCAIAgCAIDFVs7pXmCEltv20w8xp8xp9M/gEBkaeBsbAxgDWtFgB1BAeiAIAgPKpp2yNLHgOad4KAxsc7qYhsxL4ibMqDvZwbL8neKAy4QBAEAQBAEAQBAEAQBAEAQBAEAQBAEAQBAEBjdI1ji7YwftHC7n72xR+m7t4DrQEmipmRMDG7hmST0nOO9zj1koD32g4jxQFNqOKAbUf8AAUBTajt8EA2vYUBa84gQW3BFiDaxB6iEBFoKV0V2tN4/Mjdm5nYHdbeAO7igJmJ3AIBd3YgHSQCx4/BAMB4lAW4i3fmPxCA9kAQBAEAQBAEAQHk+TOzfaUA6XH8EAsePwQFMJ4lAVwdp8SgKbMIBsggKiMICuEICtkBWyAo5wG+w70CVzwkr4m+VJG3ve0fErHEupJGjUltF+DIcmslG3fVU47NtHfwutO1h/wAy8SdZfi3tSl/pf2I79cKEf+TEfVdi+Cx21PqSrKsY/wDDfkRpdfqBv78n1Ypj+RavEU+pLHJMc/yfOP3I0nKPRDc6R3dE4f1WWPSaZKsgxj3SXxX0IsnKfSjdFUO7cMQH4yXWrxcOjJl+HMS95RXxf2I7+VOLzaeU+s6MfAlY9LXQkX4bq86kfB/oS9XdfxV1TIBBsw8Ps8y4jdrS62HAOB61tTxHHLhsQ43I3hqDq8d7W0t1dt7/AENym3FWTgnqEAQBAEAQBAEAQEeLr7z8UBgdZdcIqKRrJI5Xl7MYMYZhtcixxOGeShq11TdmjqYHKquMg5wklZ21v9EzAv5UovNp5D6z2D4XUXpa6HRX4bqc6i8H+hGk5VD5tKPenPyjWrxb5R+f6Eq/DS51f+3/AOiO/lRm82niHe97vkFj0uXQlX4bo86j8F+pFk5TKs+Synb7khP+4tXip937+JLH8O4VbuXiv/UjycolcfOib6sQ/MSsek1CVZDg1yb+P2sRZNea8/8AkEdjY4R+RauvUfMljk2BX+H85fcjv1trTvqpfYWt/pAWO2qdSVZXg1tTXzfmyLJp2qdvqag/68oHgHLV1JPm/EmjgsNHanH/AEr7Ed9fK7ypZXetI8/ErXifUkVGktopfBfYjvz359+awSp22LQwcB4IZ4mXIYF0MC6GRdAUugF0MGf1BfbSdN60g8YpB81LQf8AERzs3V8FU9y/8kdvk3LqHz89Gbh3BAXIAgCAIAgCAICMw5nvPxQHM+V9v11MeMco+65p/MqOL3R638Nv+HUXevJmgXVQ9ILoBdALoLi6C5btRxCC5UOvuQFR2ZngBcnuCyYckldnoaeQNLjFIGgXLzG8NA4k2sAs8L6EXpFJuykr+9Ht9GT9C8Ew2jg2PFG9oe4gkBhcBckArPZy6GnplDX11pvqnbwPWfQdUx8bH08jXylwjZYFzy22KwByAuLk2Cy6U07WI45hhpRlJTVlv3GRm1Hr2sxmC+VyxkkbpB7oOfcLrd4edr2K0c6wcpcPF4p2Nk1C0RST0TjNAHSs22OWSN4aOk7DZzhhJAtcDdbNTUYQlDVanIzTF4mlibQn6rtZJ+74/cwkHJ5WGESB0Drxte1jXvL3XbcDNgAJuOtRrDStc6Dz/DqfA097bKy+Z6f9PannDIccZvGJJJgHbOO7i0NHW8nCbbt3Uno0r2Nf7fo9m58L3slzff3fMlnk8a8SNpa2OeWI2kiLQAH59Fxa8lmYIzB3Hgtnhk/ZlqQrPpxadWk1F7P+q1NHewtc5rwWua5zXNO8OabEHuIKqtWPRQmpxUls9TLaoSYdIUp/jMH3uj81vS9tFTMlfCVF3P7nd3nJdU+eHpCeiO4IC9AEAQBAEAQBARfOd3oDnXLAz/8AK7/MtPt2RHwKp4tbP3/Q9R+Gpf3q/wAv+45yqR6g3PUXVekrYnGV8m1Y4h0Ub2tAjPkOthvnn19St0KUJrXc89muY4nC1EoJcL5tc+fMytNqpo9r63bNlwUpY4uc+UARGBjzmLYziEhy4jsW6o07u/IozzPGyjT4Grz7lvdr4ciZo/U2mgptqac10jrPbG9zWgNebtYMbg0YWkXJuTY9y2jRjGN7XIa2aYitU4OPgS0uvm9Ndei0I2ntWKBuxnOGla2SHb04kbhMb3AFpAcQ2ziLlptbF3jE6VPSWxJhsxxnrUk3JtOztz/XlfnY2So0TG/ZOpmUb4mXOydCwsdl0SyVoOzt2NN7qZwTtw2ObHETjxKo5pvnd/G6e/ijmOs2ial9dNhpXAnZuwUwdLE1pYGghzWjI4HHMDrVKpTk5vQ9Xl+Mw8MNFSqdfa0e9+r695haaokp52vaAJIJL4JAbCRhza8Ag7wQVEm4yv0OhVhDEUXG/qyXLo+h2h8w0jo9pjIDZxGJGuzszGBOzLc4APAPEBdK/aQ05nhOF4PEtS3je3ho/dse1cxlZC5sLw10M7cMjQCYqiCQEixuN1xbg5ZaU1oaU3LDzTmtJLxTRjqDWBkulp4CReKJscN7ZvviqA077/shb+Ee1aKonUcf33liphJwwUatt3d/7fr4krBUsqZnRQNLXBpE09bJsnWAybCI3bMjPq6t+a29ZSdl8yK9GVKKlLXooK/jdXOT6e07NJJUMZJs4XyPc6GneTA5xsHuDrNL2uIJzFjdUJ1G20tj1+DwNKNOEpRvJLdrVdObtY6jqUNloyAPlbidGXte8+SJbvaCHHPDiA9iu0tKa1PKZi+PFzajonbw0fiatqfrRzarqYa6odKDIWsqpCSy8bnt4nA1wIItkM1DSq8MmpM6mPy91qFOrh4W01S31S8WufNmbrdKwxmWR2lQGOOKOGkbSGQDM4fIe6TM5HLtPWpZTiteLwsUaeHqz4YLD683Lit5pI5TV1BkkfI4lxe9zi52HEbnIuwgC9rXsLLnyd3c9nRpqnTjBcl+9yRoN9qunPCopz4StWYO0l70aYpXoVF/LLyZ9AuXWPnB6U56I/51oD1QBAEAQBAEAQEN/lu9nwQGh8rrf+3pzwmcPGNx/KqmL9lHovw4/wCNNfy/U5hdUj1hl9UKuaKuhdTN2j3EsMQLW7SK2J7buIANm3FzvaFLRk1NWOfmlOnUw0u0dktb9Hy28DeuVfSYjpmwNydUOu+2/Yx2Jv3uwDuBVrEytG3U89kWH7Ss6j2j5v8AbMForXtnNRTV9OaljWtZiaWnG1tsONrrZiw6QPVdRRxC4eGSuX8Rk0+27XDz4Xv7vdbyIOmta4pHQCnpI4Y4JIpOk2PavEbgRHiDTgblnvv4g6zrJtWWxNhsrqQjPtajbkmudlfn3vwJjeUFrZ3TtoY2vLBHjbM8HADezgGYXeF+1beka34SJ5HJ01TdV2vfb9b/ADMtq7rDMyrqJdJOio2vZTuEcocHOjDJCxsBxZ2xAuycbutYHdJCo1JuehRxeDpyowhhk5tX1XW6vfTu02+JoOmapstVPKy+CSaV7b5HC5xIJHVffbtVSbUpNo9Ng6cqdCEJbpJEnROsdVSscyml2bXOxkYI39KwBIxtNsgPBZjVlFWTIsRl+HxE+OpG723a8jx0fpypgx7CZ8e0djfbCcT87uNwc8+pFUlHZm1XA4erbjinbRe4gyPLnFziS4uLy+/Sxk3Lr8b53Wl+ZZUIqPClpt8CTPpOd7cEk88jNxY+aRzSOBBNitnOT0bIY4ShCXFGEU/ciKtSwWGNvALFgXBZAAQwVuhm56UsmGRjvRex3g4H5ItzSouKDXVPyPop53rrnzU9aQ9Ad5+JQHsgCAIAgCAIAgIU/lnuCA0rlYZeiYfRqGHxZIPmq2KXqL3nd/D8rYmS6xfmjlF1RPYF8E7mOD43Ojc2+F7CWuFwQbEZjInxWU2ndGlSEakeGauu8rU1UkjsUsj5XAWDpXue4DfYFxJtmfFG29zWnShTVoJL3K3keV1gkF0BfTw7SSOP/EkjZ99wb81mKu0iKtU4KcpdE2dW5VHxuoyw/tGGOdmWQaJWQuN/9W1v0V7E24TyGScccQpLZ3T8G/oclBVA9oMSC5RzwN6C56TxOYcMjXRmwOGRpa6xzBsRuKy01uaQqRmrxaa7ncteC0gOBbcNcA4EXa4BzXC/UQQQe1LGYzjLZloeFgzcmUOjZZo5ZI2/Vwtc6SU5MFhfADbNx4DjnYZraMG02ivVxdOlOMJPWWiX19xDutSxcXQFboCyQ5HuKMynqfR0T7tB4gHxC66PmklZtEiiPRPeUMEhAEAQBAEAQBAQavyx6o+JQGpcpzb6OeeEkJ/nA+agxPsHXyN2xi9z8jj11zz2lxdBcXQFC5Bc3zVPU2PY860icMdsbYXHC0R7w+U78+pvde97K3SoK3FM83j82qOp2OG32v39F9/6mD1bp2O0vEyPEYxUPc0PbgdhjDpAC05i2Hr4bhuUVOK7VJF3GVZrL3KW/Cu/eyNl5RpscskQJxSDR9MzLIF0skzz+EX9srz19Xb3I5WVLhiqnKPHJ+CS+pF191YYyenZRRkyzB4ELMLWYIWgl2drOzGd7Wbx361qSuuHdljK8xnwTdeXqx5u97v6FlNohkuhHSStLZaU1QafOBa95LD2YnZ9ywqadK73VxPFzhmCUH6s+HyWvgS9R9Cw01N9IVth0ccWPMRx+a8Dre7K3eLZlbUaajHjkRZnjKler6NR9z739lzMDyh7eR0dVJC2GOdlogM5bb2if7ZbY2GQBtvBUde7albcvZTKlTjKjGV3Hfp8O42nlB0U17aGmja0TSSMibJbpNgjYBIR2Don3VNWgnwx5nKyzEyg6tZv1Ur/ABb0L9ctXY6iroYIxs7skD3je2lgDbNaOJL7X7uCVaalJL92MYDHTo0qtR66r/U+fyLNdtMCnpX0dJTPMYYY5Jdk/m0LHDMB1rOfnvvkTnc5JWlwx4Yo2y7D9tWVerNXvdK6u39jmAKpHrRdDIuhi5R+49ywZT1PoTRMuKnhd6UUR8WArqxd4o+dYiPDVkujfmZGgOTvW+QWxESkAQBAEAQBAEBBrvLb3FAavyhsvo2fs2LvCVhUNdXps6WTytjIfHyZxe6557e4ugF0Bk9WKJs9bTxPza6S7h1OaxpeWnsOG3tW9OPFJJlLMK0qWHnOO9vPQ6VXxPrNIBkl2UlI5hcHZNqKwgOY37TW3GXG++4tdac525LzPK05Rw+H4o6znf8A6Y8/H97Fs+i3N03HUloax4MbXC3TkEEjnOd22GEccJ4BYcf4vF+9jaOITwLo31Wvu1Wi8/iYzT2rsztJ86eQIG1Oj9m0vF3Eup432bfo5tPabDLrWs6bc+J7afQs4bG044TsEvWcZX0/zNfvkbRJRn6R5xIbRx0zIoy4gN20szsdu2wjHvhS29e76HNVRejdnHdyu/clp9fAwXKI5lJoyaOMkGpmcQL3OKSTay+ywI9oWla0YNdS5lilXxUZP8q8lZEvW2jjcyCWd7RQ0zNs6IZmaQACFgG4tt254rddxmok7N7IiwdSUXKEF/ElpfoubLOUFkDqWOed+EMDjDGLOEkkgZaw6yGh2Y3YieoLFZRcbs2y11VVdOmt9+5L9/QytbV0/O6VwIlmkbI2ANcC0QuGOSbuwssD13txI3bjxIrQhV7Ka2irX9+yXzNV0/pGodpyNlFs3SRwbO02LZDEHSPLsJB8ks3cAopyl2tonSw1GksA5Vr2bvpv0X1M3rlpnm2j3sqHMknmjkjayNpa1xeC0uDHOcQ1oO8nMjtst6s+GFnuyrl+G7bEp001GLT17vDVnGwVzz2hW6GblMSGLi6C53jVN96Cl/y8A8GAfJdKl7C9x4PHq2Kqf5n5md0efK7wpCoTEAQBAEAQBAEBB0lvZ73yQGva5tvo+pH8F5+7n8lHW9hl3LnbF033o4bdc091cXQFHSAbygue2j9JmCaOWMgPjcHNvuNsiD2EEj2raLcWmQ16ca1N05bM2LTWvc880MjGiFsDg9sWLGHSWsS82FxYkW6g4qaVdtprkc3D5RSpwlGTu5aX207tzz0hp+uqqiOpjjkGyN4WQxyPiadzrkDpk5g9mWSw6k5PiQp4PCYenKlOS13u0n+nce+narSdbIxxpp4hE4OjjZFIGNkGYkOMdJ3ad3VvN9pOpN3sR4eGBw0WuNO+jd1t00MxrFPpOtgZFzJ0ABa6RzZWXe5ubbBxBYAc7Z5gZ5Z7z7SatYp4WOBw9RzdTi5LR6edzVtZhXEsdpBsvRGFj3tbsxe1+kwYcRsMzmbBQ1OP8x1sFLBq6w7Wvj89SdovVquraWItla6Bpfso5ZX2aWktPRDTwNuAOVrraNOc4rXQgrY7C4atL1fW5tL49Sd/05rXhokniswYWNL5nhjeDAWgNHYFt6PN7sg/trDRbcYO730Sv7zOaF0ING7O+GomPOS2OLKWSRzWBoaHGwa1jJbuPW7fnnJCHZ97KGJxTxl37MdN9ktfm20YHWrQU9AOf84Ek75s7QtwMdIx9y3GXXtawyGVuCjqQcPXvqXsFiqeJ/4XgtFLrvZrpb4maHJ4ye001VUSPka1xc7ATmL2uQcs9y37BS1bZTWbzo+pCEUl7ytTyYwbJ+ylmMuE7MyOZgD+oODWDI7vajw0baGYZ5W41xJW52/qazqFoKKoqp4ayNxMTL4MbmFrw8NcDhIvvUVGmpSakdLM8bUp0oTovfuvy7zfmaiUDQbU4JsbYpJXZ9xdZWexh0OE80xT3n8l9jikTuiO4LnntUzueosmLR1MeEZb91zm/JdCj7CPEZmrYup7zZNHHpP935qUok9AEAQBAEAQBAQdKbm9/wAv7IDB6xsxUdSOME/+25aVFeDLODlw4im/5l5nBgVzT3pmtVNXn10xaDgjZYyy2uQDua3i42PdYnsMlOm5s5+Px0cLC+7ey/fI65onQNNSt+piY2wzlcA6Q23lz3Z/JXo04x2R5Kvi61d+vJvu5eB70ek4KkOEUsc4bYOaxzX2vuuOG9ZUoy2I50atKzkmvka1rRqHDM0vpWtgmAJDWdGGQ+i5u5p+0PbdRVKCeq3Olgs2q0mo1HxR+a/fQt5MtJx81bTF1p43VBdAQQ9rRIb3ysM3JQkuHh5mM2pSdZ1kvVdtfgbpdTnJNa0brvTzVRpg2VkmORgL2twOey9wC1xI8k7wFFGrFy4S/Vy6rTpds7Nb+JsU0bXtLXgPa4EOY4Xa5p3gg7wpWrlGMnF3WjNT1TrWQVUujWMdaHaytkLrjA9zHtZbfcCXf9ntUNNpS4EdHF05VKUcVJ72XhdX+Rt91Mc051FyjWrTHPHFFGySaN0wxukDWYrWAF83Nbl2qt2/rWZ3P7JvQ44SbbSduR5a+61UlVRmKCQvftI3AbORosCb5uaOolYrVYyjZEmW4DEUa6nNWVnzRneTbTElRSu2pBMT2xNwi31bY2Yb8TvzUlCblHUpZrh4Ua3q89fmzbbqY5hpmt+iHx1MVbSudGdpAyqbGSMcO0Z0nW3gWAd2W4FQVItSUl8TqYPERlSlQqa6Nxvydn+0ZHlDkc3R07o3OY5uxIcwlrgNqwGxGe4lbVr8DsQ5aovExUlda+TOKAqge1Ozcmz76Nh7HTj/ANrz81eoewjx+br/AIuXw8kbdo49N3q/P+6mOYZJAEAQBAEAQBAQtLeQPWHwKAxVa3FFIOLHjxaQsPY3pu00+9Hz0w5DuC5aPoTep2Pk1pRHo6NwGcrpJHHicRa3+VrVfoK0DxmbVHPFSXSy/fxJOv0xbo2pLcrsa33Xva134Erar7DIsuipYqCfU5tyd1BZpKG2QkEsbu1pYXD+ZjVUoO00eizaClhW+lmdour55A0SngEWsTsOQmp3Pt9ogYvExk+1V0rVjsSm55cr/llb9+Jvd1YOOYHR+qNNDUuqWh7pXPkeC912tdITiwtAA84jO6jVKKfEXKmPrVKSpN6aLwMnpTSkVNGZJ3iNo4+U48Gje49gW0pKKuyvSozqy4YK7ObalaUNRpqSZww7Zk1m8GANwNPaGsHgqtKXFUuegzCh2OBjDo19Tql1cPNmla96WpOaVMLZIhNkNm0DHtGva4g2G/IqCrKPC1zOtl1Gv20J2fD8rHJhIOIVI9Xc6ZyPy/V1LeD4nfea4flVvDbM83nq/iQfczOO1iEOlHUsps2ZkT4nnqmIwFnc7ALdo7VJx2nwsorCueF7WPJtP3fobK8Aggi4IIIO4g7wVKUE7aowuvDMWjqofwnH7pDvko6vsMt4B2xMH3nDgVzz21zr3JbJfR9vRmlH9LvzK7h/YPKZ0rYm/VI3XRx+t90/EKc5JlUAQBAEAQBAEBD0qPq+4t+NkBjN/tQHzsW2yO8ZHvGS5Z9CvfU67yY14koGsv0oXvY4ddnOL2Hus63ulXqDvCx5DNqThiXLlLX6MzOtFEZ6KeJou50bsI4vHSaPEBbzV4tFTCVFTrQm9kzk/J/A5+kYcIP1Ze9+XkAMcOlwzIHtVOivXR6bNKsVhZa72sdsur55E57SyvqNPbaJpfDBigfKPJBET7398kexV1eVW62R2pKNLAcEn60vWt8V9DoV1YOKcn18bWwTvkdNKyCSUiJrJ3gAYb2wNPRG9U63Gne+h6XLPRqsFDhTklroabLIXOxPJe70nkud4nNQNtnajCMVaKsbnyX6KdJU84DwGwFzHRkHE7aRuAIO4Z/BT4eN3xHGznEKMOytvr4M6vdXDzJp1fqBFLVPqHTSAukEmBrWYQQQbXN77lC6KcuK506eaVIUlSSW1jOaxwDmVUGtAJp6i1gBns3Lea9VlTDSarQb6rzMDyW6PjZRNnbixz32lzdv1UkjW4R1ZFaUIpRuXM2rSlXcHtHb4pEblU0VGYOchpEzXQx7QOdlHd2Vr23nfvWteKtxcyTKK0u07L8rv4mV1D1k55BhkP18QAk+2PNlHf19veFvSnxLvK+Y4T0epp7L2+xk9aWXoaocaeew7dm6y3n7LK+Edq8H3rzODNOS5x7g6rySv/7SUcKgnxjj/RW8P7LPM55/fRf8v1ZvtAfrR3O+CsHFMygCAIAgCAIAgImlP2Tvd/qCAxLSgPn/AEm3DPKOEso8HuC5r3Z7yi704vuXkSdX9OSUcwkizBykid5MjOB4EdR6u64OYTcHdEOLwkMRDhl8H0Op6L15o5hnKIHdcc/Qt3O8k+wq5GtB8zzFbLcRTfs3Xdr+pOk1jo2Ak1NOL5nDIwk9tmm5W3HFcyBYWvLTgl4M07WjlEDmGOhv0gQ6pcC2wP8AhtOd/tG1uodYhqV+UTrYPKJcXFW8PuYrk+1khomzifH0zEWBjcXkhwdfhvatKNRQvcs5ngqleUXT5XNmfynUvVFUO7cMYH+4pfSInPWTV+q+f2NZ111vjroo2RxyRlkmPFJhsRhc22RPEeChq1VNWR0cvy+eHm5Sa1VtDUbqE7BndV9aZKESiONsm1LCcZcAMIcMgN/lfgpKdVw2OfjcBHEtNu1jKycpdWd0dO33ZCf61v6RIqrJaPNv5fYjv5RK07nRN7ov1JWO3mbrJ8P3+JDqNdq54LXT5OBaWtiiAIIsR5N9y1dab5k0Mrw0Xfh+b+5Bo9P1MMYihnfGxt7MZYWuSTna+8laqckrJk1TB0KkuOUU2eNXpaolbhmnmlbkcEkr3MuMx0SbI5Se7N6eGo03eEUn3IjRyOabtc5pta7SQbcLjqyC1JZRjLdXLXknyiXesSfigUYrZC6Gx0zkik+qqG8JIz4tI/KrWG2Z5zPF68H3PzOiUR+uZ739JVk4ZnEAQBAEAQBAEBH0iPqn+qT4ZoDBtKA4PrGzDWVI4VE/gZHEfgVzpq0me3wkr0IPuXkY9algohgWQBAEAQBALoBdALoCmMcVgahpvuz7s1kbEmOhld5MUju6N5+AWbPoRutTW8l4okR6Dqnbqac/6MlvEhZ4JdGRvF0FvOPiiVHqnWu3U0nvYW/EhZ7KfQjeYYZfnR7s1Irj+4t2ukhH51nsZ9DR5nhV+f5P7EmPk9rTvbE31pB+UFbdhMieb4ZdfA3LUHVuai222MZ2mywiNznWwY73u0ekFNRpuF7nJzLG08Tw8Cel9/h3m40zvrGesPxyU5yzYEAQBAEAQBAEB41g+rf6rvgUBr7DkgOW6yan1c1bO+KIFj3lzXmSMAggXyLr779SpzpScm0j0uEzHD06EYzlql0ZFj5Pa07xE3vk/QFY7CZK84wy6+H6nuzk2qjvkgb70hP9Cz6PLuI3nVDkpeC+5Kj5MZfOqIx6rHH4kLPoz6kbzuHKD8T3j5L/AEqr7sPzL1n0bvNHnnSn8/0JUfJlD508p7msHyK29GXUied1OUF8z3Zya0o3yTu7MUYH4Mus+jx6s0edV+Sj4P7kqPk+ohvbI71pXfKyz2ECN5viXzXge8eo1CP3F/WklP5lnsYdDR5pin+b5L7EqPVSiG6mi9rcXxus9lDoRPH4l/nZ7s0BSjdTQDt2Md/gs9nHojR4uu95y8WS2UcbfJjY3uY0fALayInUm92/E9m5bsu5ZNCuJAUxIBjCAptQgKCUIC4Enc1x7gUBO0bRFzg94LQ09FpyJPE9iAzCAIAgCAIAgCAtkbcEcQR4oDW5YjGcL/YeojiEBYZRxQASjvQFwudzXHuaUBeIn+g/7pQFwpZD5h9th8SgLxQy+hbvc39UBcNGy8Gjvd/ZAXDRUnFnif0QF40Q/reB7CUBcNDnrk8G/wB0BcNDjre72AIC8aHZ6Tz7R+iAuGiY/tH3j8kBeNGRej/M79UBeKCP0B7c0BeKSMeY37oQF7Ymjc0DuAQF6AIAgCAIAgCAIAgCAIC18YPlAHvF0BQRgbgB3AIC9AEAQBAEAQBAEAQFH7jbf1d6A8MDr3z6t5HH/wCoCmB34C+Y3oCmzcL28b9/6hAXFrvjfxysgLdm78Rw35ZlAVDH8TuPjlZAXPDs7ZcMxb2oCmB3aN1s87Xzv7LoD2jBtn2oC5AEAQBAEAQBAEAQFpcgPN04CA8zWBAWGuCAtOkBxQFPpFvFAU+km8UBT6TbxQD6TbxQD6TbxQD6TbxQD6SHFAV+km8UBUaRbxQFwrxxQFwrRxQF4qwgPRswKA9A5AVQBAEAQBAEAQBAEBQoDxmagMfPE5AQ5IHIDwdTvQHm6megPM0z+1AWmmf2oCnNnoCnNXoBzV6Ac2egK82f2oCopn9qAvFM9AXtpnoD1ZTvQEiOByAnQRlATowgPVAEAQBAEAQBAEAQBAUsgKFgQFuyCApsQgKc3CAc3HBAU5sOCAc2CApzUcEA5sOCAc1HBAV5sEA5sOCArzccEBXYBABCEBdswgKhqAu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235</Words>
  <Application>Microsoft Office PowerPoint</Application>
  <PresentationFormat>On-screen Show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Adobe Gothic Std B</vt:lpstr>
      <vt:lpstr>Aharoni</vt:lpstr>
      <vt:lpstr>Arial</vt:lpstr>
      <vt:lpstr>Garamond</vt:lpstr>
      <vt:lpstr>Geneva</vt:lpstr>
      <vt:lpstr>Helvetica</vt:lpstr>
      <vt:lpstr>Lucida Grande</vt:lpstr>
      <vt:lpstr>Times New Roman</vt:lpstr>
      <vt:lpstr>Blank Presentation</vt:lpstr>
      <vt:lpstr>The Analytic Methodology Work Group Monthly Meeting for the  National Health Security Preparedness Index</vt:lpstr>
      <vt:lpstr>PowerPoint Presentation</vt:lpstr>
      <vt:lpstr>PowerPoint Presentation</vt:lpstr>
      <vt:lpstr>Weighting</vt:lpstr>
      <vt:lpstr>Upcoming Meetings</vt:lpstr>
      <vt:lpstr>For More Information</vt:lpstr>
    </vt:vector>
  </TitlesOfParts>
  <Company>Craig Watkins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Watkins</dc:creator>
  <cp:lastModifiedBy>Goodley, Brian W</cp:lastModifiedBy>
  <cp:revision>283</cp:revision>
  <cp:lastPrinted>2015-04-07T17:20:28Z</cp:lastPrinted>
  <dcterms:created xsi:type="dcterms:W3CDTF">2007-10-12T20:14:18Z</dcterms:created>
  <dcterms:modified xsi:type="dcterms:W3CDTF">2015-05-13T14:42:15Z</dcterms:modified>
</cp:coreProperties>
</file>